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64" r:id="rId6"/>
    <p:sldId id="262" r:id="rId7"/>
    <p:sldId id="258" r:id="rId8"/>
    <p:sldId id="259" r:id="rId9"/>
    <p:sldId id="263" r:id="rId10"/>
    <p:sldId id="261" r:id="rId11"/>
    <p:sldId id="305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F1"/>
    <a:srgbClr val="474E51"/>
    <a:srgbClr val="D4D700"/>
    <a:srgbClr val="DFE079"/>
    <a:srgbClr val="DADCDC"/>
    <a:srgbClr val="7F7F7F"/>
    <a:srgbClr val="BEBEBE"/>
    <a:srgbClr val="B7B7B7"/>
    <a:srgbClr val="F1F1F1"/>
    <a:srgbClr val="8C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06B9FF-4B6C-7FA9-90D7-B2317D6DE50F}" v="63" dt="2024-06-25T10:05:14.923"/>
    <p1510:client id="{ECBD71CB-AFC0-0A07-922C-A7AFFA454504}" v="16" dt="2024-06-26T11:24:57.3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Gibbons - AIM" userId="S::michelle.gibbons@aim.be::33cf5c7a-33b1-4926-a78c-41c3fa7df296" providerId="AD" clId="Web-{B006B9FF-4B6C-7FA9-90D7-B2317D6DE50F}"/>
    <pc:docChg chg="modSld">
      <pc:chgData name="Michelle Gibbons - AIM" userId="S::michelle.gibbons@aim.be::33cf5c7a-33b1-4926-a78c-41c3fa7df296" providerId="AD" clId="Web-{B006B9FF-4B6C-7FA9-90D7-B2317D6DE50F}" dt="2024-06-25T10:05:14.923" v="28" actId="20577"/>
      <pc:docMkLst>
        <pc:docMk/>
      </pc:docMkLst>
      <pc:sldChg chg="modSp">
        <pc:chgData name="Michelle Gibbons - AIM" userId="S::michelle.gibbons@aim.be::33cf5c7a-33b1-4926-a78c-41c3fa7df296" providerId="AD" clId="Web-{B006B9FF-4B6C-7FA9-90D7-B2317D6DE50F}" dt="2024-06-25T10:03:58.216" v="20" actId="20577"/>
        <pc:sldMkLst>
          <pc:docMk/>
          <pc:sldMk cId="0" sldId="258"/>
        </pc:sldMkLst>
        <pc:spChg chg="mod">
          <ac:chgData name="Michelle Gibbons - AIM" userId="S::michelle.gibbons@aim.be::33cf5c7a-33b1-4926-a78c-41c3fa7df296" providerId="AD" clId="Web-{B006B9FF-4B6C-7FA9-90D7-B2317D6DE50F}" dt="2024-06-25T10:03:58.216" v="20" actId="20577"/>
          <ac:spMkLst>
            <pc:docMk/>
            <pc:sldMk cId="0" sldId="258"/>
            <ac:spMk id="81" creationId="{00000000-0000-0000-0000-000000000000}"/>
          </ac:spMkLst>
        </pc:spChg>
        <pc:spChg chg="mod">
          <ac:chgData name="Michelle Gibbons - AIM" userId="S::michelle.gibbons@aim.be::33cf5c7a-33b1-4926-a78c-41c3fa7df296" providerId="AD" clId="Web-{B006B9FF-4B6C-7FA9-90D7-B2317D6DE50F}" dt="2024-06-25T10:03:39.074" v="19" actId="20577"/>
          <ac:spMkLst>
            <pc:docMk/>
            <pc:sldMk cId="0" sldId="258"/>
            <ac:spMk id="83" creationId="{FC7932BC-AB11-4303-2D9D-C2E557FD294E}"/>
          </ac:spMkLst>
        </pc:spChg>
      </pc:sldChg>
      <pc:sldChg chg="modSp">
        <pc:chgData name="Michelle Gibbons - AIM" userId="S::michelle.gibbons@aim.be::33cf5c7a-33b1-4926-a78c-41c3fa7df296" providerId="AD" clId="Web-{B006B9FF-4B6C-7FA9-90D7-B2317D6DE50F}" dt="2024-06-25T10:04:21.514" v="21" actId="20577"/>
        <pc:sldMkLst>
          <pc:docMk/>
          <pc:sldMk cId="0" sldId="259"/>
        </pc:sldMkLst>
        <pc:spChg chg="mod">
          <ac:chgData name="Michelle Gibbons - AIM" userId="S::michelle.gibbons@aim.be::33cf5c7a-33b1-4926-a78c-41c3fa7df296" providerId="AD" clId="Web-{B006B9FF-4B6C-7FA9-90D7-B2317D6DE50F}" dt="2024-06-25T10:04:21.514" v="21" actId="20577"/>
          <ac:spMkLst>
            <pc:docMk/>
            <pc:sldMk cId="0" sldId="259"/>
            <ac:spMk id="65" creationId="{BCE3669B-4F3A-F9CA-E3DB-829757A5B718}"/>
          </ac:spMkLst>
        </pc:spChg>
      </pc:sldChg>
      <pc:sldChg chg="modSp">
        <pc:chgData name="Michelle Gibbons - AIM" userId="S::michelle.gibbons@aim.be::33cf5c7a-33b1-4926-a78c-41c3fa7df296" providerId="AD" clId="Web-{B006B9FF-4B6C-7FA9-90D7-B2317D6DE50F}" dt="2024-06-25T10:05:00.063" v="26" actId="20577"/>
        <pc:sldMkLst>
          <pc:docMk/>
          <pc:sldMk cId="0" sldId="261"/>
        </pc:sldMkLst>
        <pc:spChg chg="mod">
          <ac:chgData name="Michelle Gibbons - AIM" userId="S::michelle.gibbons@aim.be::33cf5c7a-33b1-4926-a78c-41c3fa7df296" providerId="AD" clId="Web-{B006B9FF-4B6C-7FA9-90D7-B2317D6DE50F}" dt="2024-06-25T10:05:00.063" v="26" actId="20577"/>
          <ac:spMkLst>
            <pc:docMk/>
            <pc:sldMk cId="0" sldId="261"/>
            <ac:spMk id="67" creationId="{E1244625-82FF-20C6-58BA-3D22809A40B3}"/>
          </ac:spMkLst>
        </pc:spChg>
        <pc:spChg chg="mod">
          <ac:chgData name="Michelle Gibbons - AIM" userId="S::michelle.gibbons@aim.be::33cf5c7a-33b1-4926-a78c-41c3fa7df296" providerId="AD" clId="Web-{B006B9FF-4B6C-7FA9-90D7-B2317D6DE50F}" dt="2024-06-25T10:04:55.750" v="25" actId="20577"/>
          <ac:spMkLst>
            <pc:docMk/>
            <pc:sldMk cId="0" sldId="261"/>
            <ac:spMk id="71" creationId="{15612369-195E-C8EE-A73A-6AB711791BF7}"/>
          </ac:spMkLst>
        </pc:spChg>
        <pc:spChg chg="mod">
          <ac:chgData name="Michelle Gibbons - AIM" userId="S::michelle.gibbons@aim.be::33cf5c7a-33b1-4926-a78c-41c3fa7df296" providerId="AD" clId="Web-{B006B9FF-4B6C-7FA9-90D7-B2317D6DE50F}" dt="2024-06-25T10:04:50.437" v="24" actId="20577"/>
          <ac:spMkLst>
            <pc:docMk/>
            <pc:sldMk cId="0" sldId="261"/>
            <ac:spMk id="74" creationId="{A7C72C6A-7D60-642C-A43F-140AA93CF41D}"/>
          </ac:spMkLst>
        </pc:spChg>
      </pc:sldChg>
      <pc:sldChg chg="modSp">
        <pc:chgData name="Michelle Gibbons - AIM" userId="S::michelle.gibbons@aim.be::33cf5c7a-33b1-4926-a78c-41c3fa7df296" providerId="AD" clId="Web-{B006B9FF-4B6C-7FA9-90D7-B2317D6DE50F}" dt="2024-06-25T10:05:14.923" v="28" actId="20577"/>
        <pc:sldMkLst>
          <pc:docMk/>
          <pc:sldMk cId="1645253473" sldId="262"/>
        </pc:sldMkLst>
        <pc:spChg chg="mod">
          <ac:chgData name="Michelle Gibbons - AIM" userId="S::michelle.gibbons@aim.be::33cf5c7a-33b1-4926-a78c-41c3fa7df296" providerId="AD" clId="Web-{B006B9FF-4B6C-7FA9-90D7-B2317D6DE50F}" dt="2024-06-25T10:05:14.923" v="28" actId="20577"/>
          <ac:spMkLst>
            <pc:docMk/>
            <pc:sldMk cId="1645253473" sldId="262"/>
            <ac:spMk id="20" creationId="{C5E4A3A1-2175-EC1E-44F7-82094C554CE6}"/>
          </ac:spMkLst>
        </pc:spChg>
      </pc:sldChg>
      <pc:sldChg chg="modSp">
        <pc:chgData name="Michelle Gibbons - AIM" userId="S::michelle.gibbons@aim.be::33cf5c7a-33b1-4926-a78c-41c3fa7df296" providerId="AD" clId="Web-{B006B9FF-4B6C-7FA9-90D7-B2317D6DE50F}" dt="2024-06-25T10:04:37.984" v="23" actId="20577"/>
        <pc:sldMkLst>
          <pc:docMk/>
          <pc:sldMk cId="3269821839" sldId="263"/>
        </pc:sldMkLst>
        <pc:spChg chg="mod">
          <ac:chgData name="Michelle Gibbons - AIM" userId="S::michelle.gibbons@aim.be::33cf5c7a-33b1-4926-a78c-41c3fa7df296" providerId="AD" clId="Web-{B006B9FF-4B6C-7FA9-90D7-B2317D6DE50F}" dt="2024-06-25T10:04:37.984" v="23" actId="20577"/>
          <ac:spMkLst>
            <pc:docMk/>
            <pc:sldMk cId="3269821839" sldId="263"/>
            <ac:spMk id="5" creationId="{029278A8-83EC-64DA-4993-CBF597F6D199}"/>
          </ac:spMkLst>
        </pc:spChg>
      </pc:sldChg>
      <pc:sldChg chg="modSp">
        <pc:chgData name="Michelle Gibbons - AIM" userId="S::michelle.gibbons@aim.be::33cf5c7a-33b1-4926-a78c-41c3fa7df296" providerId="AD" clId="Web-{B006B9FF-4B6C-7FA9-90D7-B2317D6DE50F}" dt="2024-06-25T10:03:23.682" v="17" actId="20577"/>
        <pc:sldMkLst>
          <pc:docMk/>
          <pc:sldMk cId="2773025931" sldId="264"/>
        </pc:sldMkLst>
        <pc:spChg chg="mod">
          <ac:chgData name="Michelle Gibbons - AIM" userId="S::michelle.gibbons@aim.be::33cf5c7a-33b1-4926-a78c-41c3fa7df296" providerId="AD" clId="Web-{B006B9FF-4B6C-7FA9-90D7-B2317D6DE50F}" dt="2024-06-25T10:03:23.682" v="17" actId="20577"/>
          <ac:spMkLst>
            <pc:docMk/>
            <pc:sldMk cId="2773025931" sldId="264"/>
            <ac:spMk id="9" creationId="{99D20E5B-DB4F-289B-CD86-ADD65BC0C208}"/>
          </ac:spMkLst>
        </pc:spChg>
      </pc:sldChg>
    </pc:docChg>
  </pc:docChgLst>
  <pc:docChgLst>
    <pc:chgData name="Marianne Dehousse - AIM" userId="S::marianne.dehousse@aim.be::a2e2e5fd-8ff9-485a-b61b-3442a6a56587" providerId="AD" clId="Web-{ECBD71CB-AFC0-0A07-922C-A7AFFA454504}"/>
    <pc:docChg chg="modSld">
      <pc:chgData name="Marianne Dehousse - AIM" userId="S::marianne.dehousse@aim.be::a2e2e5fd-8ff9-485a-b61b-3442a6a56587" providerId="AD" clId="Web-{ECBD71CB-AFC0-0A07-922C-A7AFFA454504}" dt="2024-06-26T11:24:57.380" v="9" actId="20577"/>
      <pc:docMkLst>
        <pc:docMk/>
      </pc:docMkLst>
      <pc:sldChg chg="modSp">
        <pc:chgData name="Marianne Dehousse - AIM" userId="S::marianne.dehousse@aim.be::a2e2e5fd-8ff9-485a-b61b-3442a6a56587" providerId="AD" clId="Web-{ECBD71CB-AFC0-0A07-922C-A7AFFA454504}" dt="2024-06-26T11:24:57.380" v="9" actId="20577"/>
        <pc:sldMkLst>
          <pc:docMk/>
          <pc:sldMk cId="2773025931" sldId="264"/>
        </pc:sldMkLst>
        <pc:spChg chg="mod">
          <ac:chgData name="Marianne Dehousse - AIM" userId="S::marianne.dehousse@aim.be::a2e2e5fd-8ff9-485a-b61b-3442a6a56587" providerId="AD" clId="Web-{ECBD71CB-AFC0-0A07-922C-A7AFFA454504}" dt="2024-06-26T11:24:19.863" v="3" actId="20577"/>
          <ac:spMkLst>
            <pc:docMk/>
            <pc:sldMk cId="2773025931" sldId="264"/>
            <ac:spMk id="9" creationId="{99D20E5B-DB4F-289B-CD86-ADD65BC0C208}"/>
          </ac:spMkLst>
        </pc:spChg>
        <pc:spChg chg="mod">
          <ac:chgData name="Marianne Dehousse - AIM" userId="S::marianne.dehousse@aim.be::a2e2e5fd-8ff9-485a-b61b-3442a6a56587" providerId="AD" clId="Web-{ECBD71CB-AFC0-0A07-922C-A7AFFA454504}" dt="2024-06-26T11:24:31.145" v="6" actId="14100"/>
          <ac:spMkLst>
            <pc:docMk/>
            <pc:sldMk cId="2773025931" sldId="264"/>
            <ac:spMk id="228" creationId="{351F43BB-C2EA-D292-1C01-18B5AC7A8459}"/>
          </ac:spMkLst>
        </pc:spChg>
        <pc:spChg chg="mod">
          <ac:chgData name="Marianne Dehousse - AIM" userId="S::marianne.dehousse@aim.be::a2e2e5fd-8ff9-485a-b61b-3442a6a56587" providerId="AD" clId="Web-{ECBD71CB-AFC0-0A07-922C-A7AFFA454504}" dt="2024-06-26T11:24:27.379" v="5" actId="1076"/>
          <ac:spMkLst>
            <pc:docMk/>
            <pc:sldMk cId="2773025931" sldId="264"/>
            <ac:spMk id="232" creationId="{C8CBBB31-CCEB-B4FD-69A7-90AA924F6BDD}"/>
          </ac:spMkLst>
        </pc:spChg>
        <pc:spChg chg="mod">
          <ac:chgData name="Marianne Dehousse - AIM" userId="S::marianne.dehousse@aim.be::a2e2e5fd-8ff9-485a-b61b-3442a6a56587" providerId="AD" clId="Web-{ECBD71CB-AFC0-0A07-922C-A7AFFA454504}" dt="2024-06-26T11:24:35.457" v="7" actId="14100"/>
          <ac:spMkLst>
            <pc:docMk/>
            <pc:sldMk cId="2773025931" sldId="264"/>
            <ac:spMk id="245" creationId="{2C979717-D790-A104-DC3A-2389F20168B1}"/>
          </ac:spMkLst>
        </pc:spChg>
        <pc:spChg chg="mod">
          <ac:chgData name="Marianne Dehousse - AIM" userId="S::marianne.dehousse@aim.be::a2e2e5fd-8ff9-485a-b61b-3442a6a56587" providerId="AD" clId="Web-{ECBD71CB-AFC0-0A07-922C-A7AFFA454504}" dt="2024-06-26T11:24:57.380" v="9" actId="20577"/>
          <ac:spMkLst>
            <pc:docMk/>
            <pc:sldMk cId="2773025931" sldId="264"/>
            <ac:spMk id="261" creationId="{52301D88-23E9-566D-BC8D-E6EA21571111}"/>
          </ac:spMkLst>
        </pc:spChg>
        <pc:grpChg chg="mod">
          <ac:chgData name="Marianne Dehousse - AIM" userId="S::marianne.dehousse@aim.be::a2e2e5fd-8ff9-485a-b61b-3442a6a56587" providerId="AD" clId="Web-{ECBD71CB-AFC0-0A07-922C-A7AFFA454504}" dt="2024-06-26T11:24:23.457" v="4" actId="1076"/>
          <ac:grpSpMkLst>
            <pc:docMk/>
            <pc:sldMk cId="2773025931" sldId="264"/>
            <ac:grpSpMk id="230" creationId="{69376DB1-0D61-5276-92F9-BF28D273D6F9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5_0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596216837700546E-2"/>
          <c:y val="9.1228826719851761E-2"/>
          <c:w val="0.93540366633858263"/>
          <c:h val="0.76007089631734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4D7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D700"/>
              </a:solidFill>
              <a:ln>
                <a:noFill/>
              </a:ln>
              <a:effectLst>
                <a:innerShdw blurRad="241300">
                  <a:prstClr val="black">
                    <a:alpha val="39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5F35-4387-9594-D1B2EB1DB47A}"/>
              </c:ext>
            </c:extLst>
          </c:dPt>
          <c:dPt>
            <c:idx val="1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innerShdw blurRad="241300">
                  <a:prstClr val="black">
                    <a:alpha val="39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5F35-4387-9594-D1B2EB1DB47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latin typeface="Museo Sans 300" panose="02000000000000000000"/>
                      </a:rPr>
                      <a:t>€ </a:t>
                    </a:r>
                    <a:fld id="{BDCA7A01-3EF3-4454-871F-DACA6492F2F6}" type="VALUE">
                      <a:rPr lang="en-US" smtClean="0">
                        <a:latin typeface="Museo Sans 300" panose="02000000000000000000"/>
                      </a:rPr>
                      <a:pPr/>
                      <a:t>[VALEUR]</a:t>
                    </a:fld>
                    <a:endParaRPr lang="en-US">
                      <a:latin typeface="Museo Sans 300" panose="0200000000000000000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03949513607961"/>
                      <c:h val="0.191986940255004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F35-4387-9594-D1B2EB1DB47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latin typeface="Museo Sans 300" panose="02000000000000000000"/>
                      </a:rPr>
                      <a:t>€ </a:t>
                    </a:r>
                    <a:fld id="{FFACA294-6DDE-4EA3-8C30-2DC41CD20C29}" type="VALUE">
                      <a:rPr lang="en-US" smtClean="0">
                        <a:latin typeface="Museo Sans 300" panose="02000000000000000000"/>
                      </a:rPr>
                      <a:pPr/>
                      <a:t>[VALEUR]</a:t>
                    </a:fld>
                    <a:endParaRPr lang="en-US">
                      <a:latin typeface="Museo Sans 300" panose="02000000000000000000"/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54502956813907"/>
                      <c:h val="0.191986940255004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F35-4387-9594-D1B2EB1DB4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-150" baseline="0">
                    <a:solidFill>
                      <a:schemeClr val="bg1"/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FMCG</c:v>
                </c:pt>
                <c:pt idx="1">
                  <c:v>Other non manufacturing economic sectors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40.646000000000001</c:v>
                </c:pt>
                <c:pt idx="1">
                  <c:v>37.372999999999998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35-4387-9594-D1B2EB1DB4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27"/>
        <c:axId val="973357567"/>
        <c:axId val="969105839"/>
      </c:barChart>
      <c:catAx>
        <c:axId val="97335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5000"/>
              </a:lnSpc>
              <a:defRPr sz="1197" b="0" i="0" u="none" strike="noStrike" kern="1200" baseline="0">
                <a:solidFill>
                  <a:schemeClr val="bg1"/>
                </a:solidFill>
                <a:latin typeface="Museo Sans 300" panose="02000000000000000000"/>
                <a:ea typeface="+mn-ea"/>
                <a:cs typeface="+mn-cs"/>
              </a:defRPr>
            </a:pPr>
            <a:endParaRPr lang="fr-FR"/>
          </a:p>
        </c:txPr>
        <c:crossAx val="969105839"/>
        <c:crosses val="autoZero"/>
        <c:auto val="1"/>
        <c:lblAlgn val="ctr"/>
        <c:lblOffset val="100"/>
        <c:noMultiLvlLbl val="0"/>
      </c:catAx>
      <c:valAx>
        <c:axId val="969105839"/>
        <c:scaling>
          <c:orientation val="minMax"/>
          <c:min val="20"/>
        </c:scaling>
        <c:delete val="1"/>
        <c:axPos val="l"/>
        <c:numFmt formatCode="General" sourceLinked="1"/>
        <c:majorTickMark val="none"/>
        <c:minorTickMark val="none"/>
        <c:tickLblPos val="nextTo"/>
        <c:crossAx val="9733575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0.43405</cdr:x>
      <cdr:y>0.04523</cdr:y>
    </cdr:from>
    <cdr:to>
      <cdr:x>0.74049</cdr:x>
      <cdr:y>0.17832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C0366EF-8D95-C41E-AD5A-3E44DE4C106C}"/>
            </a:ext>
          </a:extLst>
        </cdr:cNvPr>
        <cdr:cNvSpPr txBox="1"/>
      </cdr:nvSpPr>
      <cdr:spPr>
        <a:xfrm xmlns:a="http://schemas.openxmlformats.org/drawingml/2006/main">
          <a:off x="1499501" y="176208"/>
          <a:ext cx="1058647" cy="518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BE" sz="2800" b="1" dirty="0">
              <a:solidFill>
                <a:srgbClr val="00B7F1"/>
              </a:solidFill>
              <a:latin typeface="Museo Sans 700" panose="02000000000000000000" pitchFamily="50" charset="0"/>
            </a:rPr>
            <a:t>+9%</a:t>
          </a:r>
        </a:p>
      </cdr:txBody>
    </cdr:sp>
  </cdr:relSizeAnchor>
  <cdr:relSizeAnchor xmlns:cdr="http://schemas.openxmlformats.org/drawingml/2006/chartDrawing">
    <cdr:from>
      <cdr:x>0.44555</cdr:x>
      <cdr:y>0.17434</cdr:y>
    </cdr:from>
    <cdr:to>
      <cdr:x>0.71911</cdr:x>
      <cdr:y>0.23334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C91F2157-FFC7-7EAB-86BC-8F5404B13DBD}"/>
            </a:ext>
          </a:extLst>
        </cdr:cNvPr>
        <cdr:cNvCxnSpPr/>
      </cdr:nvCxnSpPr>
      <cdr:spPr>
        <a:xfrm xmlns:a="http://schemas.openxmlformats.org/drawingml/2006/main">
          <a:off x="1561561" y="710315"/>
          <a:ext cx="958769" cy="240344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B7F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26421-9E53-47B1-B92F-BD2753A6EDF2}" type="datetimeFigureOut">
              <a:rPr lang="pt-PT" smtClean="0"/>
              <a:t>26/06/2024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08D5-C264-4A10-965D-82C1A0D438D5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378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C08D5-C264-4A10-965D-82C1A0D438D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4039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38414-5758-1F44-9F56-A29D421928A8}" type="slidenum">
              <a:rPr lang="en-PT" smtClean="0"/>
              <a:t>6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9422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Museo Sans 300" panose="02000000000000000000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Museo Sans 300" panose="02000000000000000000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Museo Sans 300" panose="02000000000000000000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Museo Sans 300" panose="02000000000000000000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7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B8165-A041-0D2D-6D76-ACD23F84E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3DF2A8-E13E-593E-7F5C-C5D3866B4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A395-F26E-F94A-BD1F-BF05B442A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7E4-7E8A-5843-80FA-A79513B94987}" type="datetimeFigureOut">
              <a:rPr lang="en-PT" smtClean="0"/>
              <a:t>06/26/2024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1E9EA-435E-4F74-8778-0130B93E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16BE2-BB85-D541-E473-3754E1F3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E344-5BC5-A348-8C0E-D7AB632B59C4}" type="slidenum">
              <a:rPr lang="en-PT" smtClean="0"/>
              <a:t>‹N°›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1091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7138" y="1261429"/>
            <a:ext cx="1065772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Abadi" panose="020F0502020204030204" pitchFamily="34" charset="0"/>
          <a:ea typeface="+mj-ea"/>
          <a:cs typeface="+mj-cs"/>
        </a:defRPr>
      </a:lvl1pPr>
    </p:titleStyle>
    <p:bodyStyle>
      <a:lvl1pPr marL="0">
        <a:defRPr>
          <a:latin typeface="Museo Sans 300" panose="02000000000000000000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12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svg"/><Relationship Id="rId4" Type="http://schemas.openxmlformats.org/officeDocument/2006/relationships/image" Target="../media/image17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microsoft.com/office/2007/relationships/hdphoto" Target="../media/hdphoto1.wdp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14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12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Relationship Id="rId14" Type="http://schemas.openxmlformats.org/officeDocument/2006/relationships/image" Target="../media/image5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microsoft.com/office/2007/relationships/hdphoto" Target="../media/hdphoto1.wdp"/><Relationship Id="rId9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microsoft.com/office/2007/relationships/hdphoto" Target="../media/hdphoto1.wdp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1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chart" Target="../charts/chart1.xml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hyperlink" Target="mailto:brandaim@aim.be" TargetMode="External"/><Relationship Id="rId2" Type="http://schemas.openxmlformats.org/officeDocument/2006/relationships/hyperlink" Target="https://twitter.com/AIMbrand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im.be/" TargetMode="External"/><Relationship Id="rId5" Type="http://schemas.openxmlformats.org/officeDocument/2006/relationships/image" Target="../media/image70.png"/><Relationship Id="rId10" Type="http://schemas.openxmlformats.org/officeDocument/2006/relationships/image" Target="../media/image73.png"/><Relationship Id="rId4" Type="http://schemas.openxmlformats.org/officeDocument/2006/relationships/hyperlink" Target="https://www.linkedin.com/company/aim---european-brands-association" TargetMode="External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8040" y="0"/>
            <a:ext cx="8823959" cy="68573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2427732"/>
            <a:ext cx="7589520" cy="4430395"/>
          </a:xfrm>
          <a:custGeom>
            <a:avLst/>
            <a:gdLst/>
            <a:ahLst/>
            <a:cxnLst/>
            <a:rect l="l" t="t" r="r" b="b"/>
            <a:pathLst>
              <a:path w="7589520" h="4430395">
                <a:moveTo>
                  <a:pt x="7589520" y="0"/>
                </a:moveTo>
                <a:lnTo>
                  <a:pt x="0" y="0"/>
                </a:lnTo>
                <a:lnTo>
                  <a:pt x="0" y="4430268"/>
                </a:lnTo>
                <a:lnTo>
                  <a:pt x="7589520" y="4430268"/>
                </a:lnTo>
                <a:lnTo>
                  <a:pt x="7589520" y="0"/>
                </a:lnTo>
                <a:close/>
              </a:path>
            </a:pathLst>
          </a:custGeom>
          <a:solidFill>
            <a:srgbClr val="D6DA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368040" cy="2917190"/>
          </a:xfrm>
          <a:custGeom>
            <a:avLst/>
            <a:gdLst/>
            <a:ahLst/>
            <a:cxnLst/>
            <a:rect l="l" t="t" r="r" b="b"/>
            <a:pathLst>
              <a:path w="3368040" h="2917190">
                <a:moveTo>
                  <a:pt x="3368040" y="0"/>
                </a:moveTo>
                <a:lnTo>
                  <a:pt x="0" y="0"/>
                </a:lnTo>
                <a:lnTo>
                  <a:pt x="0" y="2916936"/>
                </a:lnTo>
                <a:lnTo>
                  <a:pt x="3368040" y="2916936"/>
                </a:lnTo>
                <a:lnTo>
                  <a:pt x="3368040" y="0"/>
                </a:lnTo>
                <a:close/>
              </a:path>
            </a:pathLst>
          </a:custGeom>
          <a:solidFill>
            <a:srgbClr val="00B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004316"/>
            <a:ext cx="7682483" cy="316839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1615427"/>
            <a:ext cx="7071359" cy="1766570"/>
          </a:xfrm>
          <a:custGeom>
            <a:avLst/>
            <a:gdLst/>
            <a:ahLst/>
            <a:cxnLst/>
            <a:rect l="l" t="t" r="r" b="b"/>
            <a:pathLst>
              <a:path w="7071359" h="1766570">
                <a:moveTo>
                  <a:pt x="7071359" y="0"/>
                </a:moveTo>
                <a:lnTo>
                  <a:pt x="0" y="0"/>
                </a:lnTo>
                <a:lnTo>
                  <a:pt x="0" y="1766328"/>
                </a:lnTo>
                <a:lnTo>
                  <a:pt x="7071359" y="1766328"/>
                </a:lnTo>
                <a:lnTo>
                  <a:pt x="7071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0320" y="492252"/>
            <a:ext cx="1720583" cy="77266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764" y="6355841"/>
            <a:ext cx="7040880" cy="0"/>
          </a:xfrm>
          <a:custGeom>
            <a:avLst/>
            <a:gdLst/>
            <a:ahLst/>
            <a:cxnLst/>
            <a:rect l="l" t="t" r="r" b="b"/>
            <a:pathLst>
              <a:path w="7040880">
                <a:moveTo>
                  <a:pt x="704088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21476" y="3581400"/>
            <a:ext cx="6005752" cy="25410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l" defTabSz="457200" rtl="0">
              <a:lnSpc>
                <a:spcPct val="90000"/>
              </a:lnSpc>
              <a:defRPr/>
            </a:pPr>
            <a:r>
              <a:rPr sz="2000" kern="1200" spc="-30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AIM, the European Brands Association, represents</a:t>
            </a:r>
            <a:r>
              <a:rPr lang="pt-PT" sz="2000" kern="1200" spc="-30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 </a:t>
            </a:r>
            <a:r>
              <a:rPr sz="2000" kern="1200" spc="-30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2,500 branded consumer goods manufacturers in Europe in the food, beverages, personal care, home care, luxury, toys, apparel and electronic equipment categories. Our members are small,</a:t>
            </a:r>
            <a:r>
              <a:rPr lang="pt-PT" sz="2000" kern="1200" spc="-30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 </a:t>
            </a:r>
            <a:r>
              <a:rPr sz="2000" kern="1200" spc="-30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medium, and large companies, with brands ranging from national household names to global icons, all intent on delivering trusted and high-quality </a:t>
            </a:r>
            <a:r>
              <a:rPr lang="pt-PT" sz="2000" kern="1200" spc="-30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g</a:t>
            </a:r>
            <a:r>
              <a:rPr sz="2000" kern="1200" spc="-30" err="1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oods</a:t>
            </a:r>
            <a:r>
              <a:rPr lang="en-US" sz="2000" kern="1200" spc="-30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 </a:t>
            </a:r>
            <a:r>
              <a:rPr sz="2000" kern="1200" spc="-30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to consumers</a:t>
            </a:r>
            <a:r>
              <a:rPr lang="pt-PT" sz="2000" kern="1200" spc="-30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 </a:t>
            </a:r>
            <a:r>
              <a:rPr sz="2000" kern="1200" spc="-30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across Europe.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240479" y="324571"/>
            <a:ext cx="4632325" cy="1632585"/>
            <a:chOff x="4240479" y="324571"/>
            <a:chExt cx="4632325" cy="163258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0479" y="324618"/>
              <a:ext cx="86839" cy="868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7718" y="324615"/>
              <a:ext cx="86839" cy="868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2252" y="324611"/>
              <a:ext cx="86839" cy="868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5013" y="324613"/>
              <a:ext cx="86839" cy="868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6786" y="324606"/>
              <a:ext cx="86839" cy="868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547" y="324608"/>
              <a:ext cx="86839" cy="8686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4025" y="324604"/>
              <a:ext cx="86895" cy="8686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1264" y="324601"/>
              <a:ext cx="86895" cy="868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8503" y="324599"/>
              <a:ext cx="86895" cy="868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5798" y="324597"/>
              <a:ext cx="86895" cy="868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40332" y="324592"/>
              <a:ext cx="86895" cy="868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037" y="324594"/>
              <a:ext cx="86895" cy="8686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4810" y="324587"/>
              <a:ext cx="86895" cy="8686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7571" y="324590"/>
              <a:ext cx="86895" cy="868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2105" y="324585"/>
              <a:ext cx="86895" cy="868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9344" y="324583"/>
              <a:ext cx="86895" cy="8686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6639" y="324580"/>
              <a:ext cx="86895" cy="8686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3878" y="324578"/>
              <a:ext cx="86895" cy="8686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31117" y="324576"/>
              <a:ext cx="86895" cy="8686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8412" y="324573"/>
              <a:ext cx="86895" cy="8686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85651" y="324571"/>
              <a:ext cx="86895" cy="8686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0479" y="582235"/>
              <a:ext cx="86839" cy="8686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7718" y="582233"/>
              <a:ext cx="86839" cy="8686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5013" y="582230"/>
              <a:ext cx="86839" cy="8686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2252" y="582228"/>
              <a:ext cx="86839" cy="8686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547" y="582226"/>
              <a:ext cx="86839" cy="8686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6786" y="582223"/>
              <a:ext cx="86839" cy="8686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4025" y="582221"/>
              <a:ext cx="86895" cy="8686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1264" y="582219"/>
              <a:ext cx="86895" cy="8686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8503" y="582216"/>
              <a:ext cx="86895" cy="8686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5798" y="582214"/>
              <a:ext cx="86895" cy="8686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037" y="582212"/>
              <a:ext cx="86895" cy="8686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40332" y="582209"/>
              <a:ext cx="86895" cy="8686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7571" y="582207"/>
              <a:ext cx="86895" cy="8686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4810" y="582205"/>
              <a:ext cx="86895" cy="8686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2105" y="582202"/>
              <a:ext cx="86895" cy="8686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9344" y="582200"/>
              <a:ext cx="86895" cy="8686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6639" y="582198"/>
              <a:ext cx="86895" cy="8686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3878" y="582196"/>
              <a:ext cx="86895" cy="8686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31117" y="582193"/>
              <a:ext cx="86895" cy="8686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8412" y="582191"/>
              <a:ext cx="86895" cy="8686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85651" y="582189"/>
              <a:ext cx="86895" cy="8686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0479" y="839797"/>
              <a:ext cx="86839" cy="8686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67718" y="839795"/>
              <a:ext cx="86839" cy="8686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5013" y="839792"/>
              <a:ext cx="86839" cy="8686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22252" y="839790"/>
              <a:ext cx="86839" cy="8686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49547" y="839788"/>
              <a:ext cx="86839" cy="86863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6786" y="839785"/>
              <a:ext cx="86839" cy="86863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4025" y="839783"/>
              <a:ext cx="86895" cy="8686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31264" y="839781"/>
              <a:ext cx="86895" cy="86863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58503" y="839778"/>
              <a:ext cx="86895" cy="8686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85798" y="839776"/>
              <a:ext cx="86895" cy="8686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13037" y="839774"/>
              <a:ext cx="86895" cy="8686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40332" y="839771"/>
              <a:ext cx="86895" cy="8686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67571" y="839769"/>
              <a:ext cx="86895" cy="8686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94810" y="839767"/>
              <a:ext cx="86895" cy="8686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22105" y="839764"/>
              <a:ext cx="86895" cy="86863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49344" y="839762"/>
              <a:ext cx="86895" cy="86863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76639" y="839760"/>
              <a:ext cx="86895" cy="8686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3878" y="839757"/>
              <a:ext cx="86895" cy="86863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31117" y="839755"/>
              <a:ext cx="86895" cy="8686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58412" y="839753"/>
              <a:ext cx="86895" cy="8686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85651" y="839750"/>
              <a:ext cx="86895" cy="8686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40479" y="1097414"/>
              <a:ext cx="86839" cy="86863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67718" y="1097412"/>
              <a:ext cx="86839" cy="8686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5013" y="1097410"/>
              <a:ext cx="86839" cy="86863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22252" y="1097407"/>
              <a:ext cx="86839" cy="86863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49547" y="1097405"/>
              <a:ext cx="86839" cy="8686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76786" y="1097403"/>
              <a:ext cx="86839" cy="8686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4025" y="1097400"/>
              <a:ext cx="86895" cy="86863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31264" y="1097398"/>
              <a:ext cx="86895" cy="8686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58503" y="1097396"/>
              <a:ext cx="86895" cy="86863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85798" y="1097393"/>
              <a:ext cx="86895" cy="86863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13037" y="1097391"/>
              <a:ext cx="86895" cy="86863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40332" y="1097389"/>
              <a:ext cx="86895" cy="8686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67571" y="1097386"/>
              <a:ext cx="86895" cy="8686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94810" y="1097384"/>
              <a:ext cx="86895" cy="86863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22105" y="1097382"/>
              <a:ext cx="86895" cy="8686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49344" y="1097379"/>
              <a:ext cx="86895" cy="86863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76639" y="1097377"/>
              <a:ext cx="86895" cy="86863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103878" y="1097375"/>
              <a:ext cx="86895" cy="8686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31117" y="1097372"/>
              <a:ext cx="86895" cy="86863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58412" y="1097370"/>
              <a:ext cx="86895" cy="86863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85651" y="1097368"/>
              <a:ext cx="86895" cy="86863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0479" y="1355032"/>
              <a:ext cx="86839" cy="8686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7718" y="1355029"/>
              <a:ext cx="86839" cy="86863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5013" y="1355027"/>
              <a:ext cx="86839" cy="8686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2252" y="1355025"/>
              <a:ext cx="86839" cy="8686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547" y="1355022"/>
              <a:ext cx="86839" cy="86863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6786" y="1355020"/>
              <a:ext cx="86839" cy="86863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4025" y="1355018"/>
              <a:ext cx="86895" cy="86863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1264" y="1355015"/>
              <a:ext cx="86895" cy="8686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8503" y="1355013"/>
              <a:ext cx="86895" cy="86863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5798" y="1355011"/>
              <a:ext cx="86895" cy="86863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037" y="1355008"/>
              <a:ext cx="86895" cy="86863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40332" y="1355006"/>
              <a:ext cx="86895" cy="86863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7571" y="1355004"/>
              <a:ext cx="86895" cy="8686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4810" y="1355001"/>
              <a:ext cx="86895" cy="86863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2105" y="1354999"/>
              <a:ext cx="86895" cy="8686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9344" y="1354997"/>
              <a:ext cx="86895" cy="86863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6639" y="1354994"/>
              <a:ext cx="86895" cy="86863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3878" y="1354992"/>
              <a:ext cx="86895" cy="8686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31117" y="1354990"/>
              <a:ext cx="86895" cy="86863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8412" y="1354988"/>
              <a:ext cx="86895" cy="86863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85651" y="1354985"/>
              <a:ext cx="86895" cy="8686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0479" y="1612593"/>
              <a:ext cx="86839" cy="86863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7718" y="1612591"/>
              <a:ext cx="86839" cy="8686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5013" y="1612588"/>
              <a:ext cx="86839" cy="8686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2252" y="1612586"/>
              <a:ext cx="86839" cy="8686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547" y="1612584"/>
              <a:ext cx="86839" cy="86863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6786" y="1612581"/>
              <a:ext cx="86839" cy="86863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4025" y="1612579"/>
              <a:ext cx="86895" cy="8686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8503" y="1612574"/>
              <a:ext cx="86895" cy="86863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1264" y="1612577"/>
              <a:ext cx="86895" cy="86863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5798" y="1612572"/>
              <a:ext cx="86895" cy="86863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037" y="1612570"/>
              <a:ext cx="86895" cy="8686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40332" y="1612567"/>
              <a:ext cx="86895" cy="86863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7571" y="1612565"/>
              <a:ext cx="86895" cy="86863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4810" y="1612563"/>
              <a:ext cx="86895" cy="8686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2105" y="1612560"/>
              <a:ext cx="86895" cy="86863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9344" y="1612558"/>
              <a:ext cx="86895" cy="86863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6639" y="1612556"/>
              <a:ext cx="86895" cy="86863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3878" y="1612553"/>
              <a:ext cx="86895" cy="86863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31117" y="1612551"/>
              <a:ext cx="86895" cy="86863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8412" y="1612549"/>
              <a:ext cx="86895" cy="86863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85651" y="1612546"/>
              <a:ext cx="86895" cy="86863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0479" y="1870210"/>
              <a:ext cx="86839" cy="86863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7718" y="1870208"/>
              <a:ext cx="86839" cy="8686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5013" y="1870206"/>
              <a:ext cx="86839" cy="86863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2252" y="1870203"/>
              <a:ext cx="86839" cy="86863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547" y="1870201"/>
              <a:ext cx="86839" cy="86863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76786" y="1870199"/>
              <a:ext cx="86839" cy="86863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04025" y="1870196"/>
              <a:ext cx="86895" cy="86863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31264" y="1870194"/>
              <a:ext cx="86895" cy="86863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8503" y="1870192"/>
              <a:ext cx="86895" cy="86863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5798" y="1870189"/>
              <a:ext cx="86895" cy="86863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3037" y="1870187"/>
              <a:ext cx="86895" cy="8686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40332" y="1870185"/>
              <a:ext cx="86895" cy="86863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94810" y="1870180"/>
              <a:ext cx="86895" cy="86863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67571" y="1870183"/>
              <a:ext cx="86895" cy="86863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2105" y="1870178"/>
              <a:ext cx="86895" cy="86863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49344" y="1870176"/>
              <a:ext cx="86895" cy="86863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6639" y="1870173"/>
              <a:ext cx="86895" cy="86863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03878" y="1870171"/>
              <a:ext cx="86895" cy="8686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8412" y="1870166"/>
              <a:ext cx="86895" cy="86863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31117" y="1870169"/>
              <a:ext cx="86895" cy="86863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85651" y="1870164"/>
              <a:ext cx="86895" cy="86863"/>
            </a:xfrm>
            <a:prstGeom prst="rect">
              <a:avLst/>
            </a:prstGeom>
          </p:spPr>
        </p:pic>
      </p:grpSp>
      <p:sp>
        <p:nvSpPr>
          <p:cNvPr id="159" name="object 159"/>
          <p:cNvSpPr txBox="1"/>
          <p:nvPr/>
        </p:nvSpPr>
        <p:spPr>
          <a:xfrm>
            <a:off x="0" y="1793134"/>
            <a:ext cx="7071359" cy="1411156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833755" marR="2980055">
              <a:lnSpc>
                <a:spcPct val="85000"/>
              </a:lnSpc>
              <a:spcBef>
                <a:spcPts val="1160"/>
              </a:spcBef>
            </a:pPr>
            <a:r>
              <a:rPr sz="3600" b="1" spc="-30">
                <a:solidFill>
                  <a:srgbClr val="00B7F1"/>
                </a:solidFill>
                <a:latin typeface="Museo Sans 700" panose="02000000000000000000" pitchFamily="50" charset="0"/>
                <a:ea typeface="Verdana" panose="020B0604030504040204" pitchFamily="34" charset="0"/>
              </a:rPr>
              <a:t>EU's Consumer</a:t>
            </a:r>
            <a:r>
              <a:rPr lang="pt-PT" sz="3600" b="1" spc="-30">
                <a:solidFill>
                  <a:srgbClr val="00B7F1"/>
                </a:solidFill>
                <a:latin typeface="Museo Sans 700" panose="02000000000000000000" pitchFamily="50" charset="0"/>
                <a:ea typeface="Verdana" panose="020B0604030504040204" pitchFamily="34" charset="0"/>
              </a:rPr>
              <a:t> </a:t>
            </a:r>
            <a:r>
              <a:rPr sz="3600" b="1" spc="-30">
                <a:solidFill>
                  <a:srgbClr val="00B7F1"/>
                </a:solidFill>
                <a:latin typeface="Museo Sans 700" panose="02000000000000000000" pitchFamily="50" charset="0"/>
                <a:ea typeface="Verdana" panose="020B0604030504040204" pitchFamily="34" charset="0"/>
              </a:rPr>
              <a:t>Goods Industry</a:t>
            </a:r>
          </a:p>
          <a:p>
            <a:pPr marL="833755">
              <a:lnSpc>
                <a:spcPct val="100000"/>
              </a:lnSpc>
              <a:spcBef>
                <a:spcPts val="100"/>
              </a:spcBef>
            </a:pPr>
            <a:r>
              <a:rPr sz="2000" spc="-30">
                <a:solidFill>
                  <a:srgbClr val="00B7F1"/>
                </a:solidFill>
                <a:latin typeface="Museo Sans 700" panose="02000000000000000000" pitchFamily="50" charset="0"/>
                <a:ea typeface="Verdana" panose="020B0604030504040204" pitchFamily="34" charset="0"/>
              </a:rPr>
              <a:t>Driving a Competitive EU - the figures!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object 11">
            <a:extLst>
              <a:ext uri="{FF2B5EF4-FFF2-40B4-BE49-F238E27FC236}">
                <a16:creationId xmlns:a16="http://schemas.microsoft.com/office/drawing/2014/main" id="{33F07095-4C79-6C97-6473-D697F9BAD6C6}"/>
              </a:ext>
            </a:extLst>
          </p:cNvPr>
          <p:cNvSpPr/>
          <p:nvPr/>
        </p:nvSpPr>
        <p:spPr>
          <a:xfrm>
            <a:off x="1" y="3138719"/>
            <a:ext cx="2975952" cy="3166995"/>
          </a:xfrm>
          <a:custGeom>
            <a:avLst/>
            <a:gdLst/>
            <a:ahLst/>
            <a:cxnLst/>
            <a:rect l="l" t="t" r="r" b="b"/>
            <a:pathLst>
              <a:path w="4267200" h="883920">
                <a:moveTo>
                  <a:pt x="4267200" y="0"/>
                </a:moveTo>
                <a:lnTo>
                  <a:pt x="0" y="0"/>
                </a:lnTo>
                <a:lnTo>
                  <a:pt x="0" y="883919"/>
                </a:lnTo>
                <a:lnTo>
                  <a:pt x="4267200" y="883919"/>
                </a:lnTo>
                <a:lnTo>
                  <a:pt x="426720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15AC990-F868-47A3-65D5-CC47E7191A5A}"/>
              </a:ext>
            </a:extLst>
          </p:cNvPr>
          <p:cNvSpPr/>
          <p:nvPr/>
        </p:nvSpPr>
        <p:spPr>
          <a:xfrm>
            <a:off x="2921280" y="1159428"/>
            <a:ext cx="2752815" cy="2040972"/>
          </a:xfrm>
          <a:prstGeom prst="rect">
            <a:avLst/>
          </a:prstGeom>
          <a:solidFill>
            <a:srgbClr val="D7D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 panose="0200000000000000000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07F670-55EA-FA6E-709A-53E29EC6CA72}"/>
              </a:ext>
            </a:extLst>
          </p:cNvPr>
          <p:cNvSpPr/>
          <p:nvPr/>
        </p:nvSpPr>
        <p:spPr>
          <a:xfrm>
            <a:off x="5606284" y="0"/>
            <a:ext cx="6585715" cy="65279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98500" dist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aphic 14">
            <a:extLst>
              <a:ext uri="{FF2B5EF4-FFF2-40B4-BE49-F238E27FC236}">
                <a16:creationId xmlns:a16="http://schemas.microsoft.com/office/drawing/2014/main" id="{E3695E02-6352-C6C5-DF3E-47A733BA47F7}"/>
              </a:ext>
            </a:extLst>
          </p:cNvPr>
          <p:cNvGrpSpPr/>
          <p:nvPr/>
        </p:nvGrpSpPr>
        <p:grpSpPr>
          <a:xfrm>
            <a:off x="5750680" y="2073004"/>
            <a:ext cx="2944153" cy="4192941"/>
            <a:chOff x="-52" y="2396231"/>
            <a:chExt cx="2334605" cy="3324848"/>
          </a:xfrm>
          <a:solidFill>
            <a:srgbClr val="00B7F1">
              <a:alpha val="16000"/>
            </a:srgbClr>
          </a:solidFill>
        </p:grpSpPr>
        <p:sp>
          <p:nvSpPr>
            <p:cNvPr id="31" name="Freeform: Shape 27">
              <a:extLst>
                <a:ext uri="{FF2B5EF4-FFF2-40B4-BE49-F238E27FC236}">
                  <a16:creationId xmlns:a16="http://schemas.microsoft.com/office/drawing/2014/main" id="{A59EFC2A-7F5C-C127-4C1C-1F402A97595E}"/>
                </a:ext>
              </a:extLst>
            </p:cNvPr>
            <p:cNvSpPr/>
            <p:nvPr/>
          </p:nvSpPr>
          <p:spPr>
            <a:xfrm>
              <a:off x="1025465" y="239623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CA996832-B146-B67B-3B44-3064F8EB776C}"/>
                </a:ext>
              </a:extLst>
            </p:cNvPr>
            <p:cNvSpPr/>
            <p:nvPr/>
          </p:nvSpPr>
          <p:spPr>
            <a:xfrm>
              <a:off x="820361" y="262806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29">
              <a:extLst>
                <a:ext uri="{FF2B5EF4-FFF2-40B4-BE49-F238E27FC236}">
                  <a16:creationId xmlns:a16="http://schemas.microsoft.com/office/drawing/2014/main" id="{3679223D-E7B8-6F76-8CCA-BC0D4DB3F514}"/>
                </a:ext>
              </a:extLst>
            </p:cNvPr>
            <p:cNvSpPr/>
            <p:nvPr/>
          </p:nvSpPr>
          <p:spPr>
            <a:xfrm>
              <a:off x="1025465" y="262806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0">
              <a:extLst>
                <a:ext uri="{FF2B5EF4-FFF2-40B4-BE49-F238E27FC236}">
                  <a16:creationId xmlns:a16="http://schemas.microsoft.com/office/drawing/2014/main" id="{505F21BB-313E-4065-A92A-E28B8B92393D}"/>
                </a:ext>
              </a:extLst>
            </p:cNvPr>
            <p:cNvSpPr/>
            <p:nvPr/>
          </p:nvSpPr>
          <p:spPr>
            <a:xfrm>
              <a:off x="1230568" y="262806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1">
              <a:extLst>
                <a:ext uri="{FF2B5EF4-FFF2-40B4-BE49-F238E27FC236}">
                  <a16:creationId xmlns:a16="http://schemas.microsoft.com/office/drawing/2014/main" id="{437B08B2-0FEE-26D0-6F65-D2021026C449}"/>
                </a:ext>
              </a:extLst>
            </p:cNvPr>
            <p:cNvSpPr/>
            <p:nvPr/>
          </p:nvSpPr>
          <p:spPr>
            <a:xfrm>
              <a:off x="615258" y="286000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2">
              <a:extLst>
                <a:ext uri="{FF2B5EF4-FFF2-40B4-BE49-F238E27FC236}">
                  <a16:creationId xmlns:a16="http://schemas.microsoft.com/office/drawing/2014/main" id="{1C3ACC8B-C3BA-D500-0C6E-BA399EFE1A82}"/>
                </a:ext>
              </a:extLst>
            </p:cNvPr>
            <p:cNvSpPr/>
            <p:nvPr/>
          </p:nvSpPr>
          <p:spPr>
            <a:xfrm>
              <a:off x="820361" y="286000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3">
              <a:extLst>
                <a:ext uri="{FF2B5EF4-FFF2-40B4-BE49-F238E27FC236}">
                  <a16:creationId xmlns:a16="http://schemas.microsoft.com/office/drawing/2014/main" id="{76C3EA8F-BA04-3079-916D-FBBE45A111C4}"/>
                </a:ext>
              </a:extLst>
            </p:cNvPr>
            <p:cNvSpPr/>
            <p:nvPr/>
          </p:nvSpPr>
          <p:spPr>
            <a:xfrm>
              <a:off x="1025465" y="286000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4">
              <a:extLst>
                <a:ext uri="{FF2B5EF4-FFF2-40B4-BE49-F238E27FC236}">
                  <a16:creationId xmlns:a16="http://schemas.microsoft.com/office/drawing/2014/main" id="{DCF4CA16-F59C-DB38-545B-140BC988E188}"/>
                </a:ext>
              </a:extLst>
            </p:cNvPr>
            <p:cNvSpPr/>
            <p:nvPr/>
          </p:nvSpPr>
          <p:spPr>
            <a:xfrm>
              <a:off x="1230568" y="286000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5">
              <a:extLst>
                <a:ext uri="{FF2B5EF4-FFF2-40B4-BE49-F238E27FC236}">
                  <a16:creationId xmlns:a16="http://schemas.microsoft.com/office/drawing/2014/main" id="{B9B1E309-48B2-1898-407C-EFDC97193C89}"/>
                </a:ext>
              </a:extLst>
            </p:cNvPr>
            <p:cNvSpPr/>
            <p:nvPr/>
          </p:nvSpPr>
          <p:spPr>
            <a:xfrm>
              <a:off x="1435724" y="286000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6">
              <a:extLst>
                <a:ext uri="{FF2B5EF4-FFF2-40B4-BE49-F238E27FC236}">
                  <a16:creationId xmlns:a16="http://schemas.microsoft.com/office/drawing/2014/main" id="{8388A9F0-AE61-91AC-80A3-2252D70A9068}"/>
                </a:ext>
              </a:extLst>
            </p:cNvPr>
            <p:cNvSpPr/>
            <p:nvPr/>
          </p:nvSpPr>
          <p:spPr>
            <a:xfrm>
              <a:off x="410154" y="309194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37">
              <a:extLst>
                <a:ext uri="{FF2B5EF4-FFF2-40B4-BE49-F238E27FC236}">
                  <a16:creationId xmlns:a16="http://schemas.microsoft.com/office/drawing/2014/main" id="{2E4A65DD-4F17-AF30-8259-514DC71F5EB0}"/>
                </a:ext>
              </a:extLst>
            </p:cNvPr>
            <p:cNvSpPr/>
            <p:nvPr/>
          </p:nvSpPr>
          <p:spPr>
            <a:xfrm>
              <a:off x="615258" y="309194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38">
              <a:extLst>
                <a:ext uri="{FF2B5EF4-FFF2-40B4-BE49-F238E27FC236}">
                  <a16:creationId xmlns:a16="http://schemas.microsoft.com/office/drawing/2014/main" id="{5C3B0567-3F85-766B-9AFE-6577479FAAB9}"/>
                </a:ext>
              </a:extLst>
            </p:cNvPr>
            <p:cNvSpPr/>
            <p:nvPr/>
          </p:nvSpPr>
          <p:spPr>
            <a:xfrm>
              <a:off x="820361" y="309194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39">
              <a:extLst>
                <a:ext uri="{FF2B5EF4-FFF2-40B4-BE49-F238E27FC236}">
                  <a16:creationId xmlns:a16="http://schemas.microsoft.com/office/drawing/2014/main" id="{AF016522-D715-304C-9508-61A2377396FF}"/>
                </a:ext>
              </a:extLst>
            </p:cNvPr>
            <p:cNvSpPr/>
            <p:nvPr/>
          </p:nvSpPr>
          <p:spPr>
            <a:xfrm>
              <a:off x="1025465" y="309194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0">
              <a:extLst>
                <a:ext uri="{FF2B5EF4-FFF2-40B4-BE49-F238E27FC236}">
                  <a16:creationId xmlns:a16="http://schemas.microsoft.com/office/drawing/2014/main" id="{2208AC83-2193-6943-AE2A-630C2422C9AD}"/>
                </a:ext>
              </a:extLst>
            </p:cNvPr>
            <p:cNvSpPr/>
            <p:nvPr/>
          </p:nvSpPr>
          <p:spPr>
            <a:xfrm>
              <a:off x="1230568" y="309194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form: Shape 41">
              <a:extLst>
                <a:ext uri="{FF2B5EF4-FFF2-40B4-BE49-F238E27FC236}">
                  <a16:creationId xmlns:a16="http://schemas.microsoft.com/office/drawing/2014/main" id="{0783BFF0-2706-B769-13DB-B947ED60F7EF}"/>
                </a:ext>
              </a:extLst>
            </p:cNvPr>
            <p:cNvSpPr/>
            <p:nvPr/>
          </p:nvSpPr>
          <p:spPr>
            <a:xfrm>
              <a:off x="1435724" y="309194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form: Shape 42">
              <a:extLst>
                <a:ext uri="{FF2B5EF4-FFF2-40B4-BE49-F238E27FC236}">
                  <a16:creationId xmlns:a16="http://schemas.microsoft.com/office/drawing/2014/main" id="{E672A1DE-6702-5C06-D677-C054A1090162}"/>
                </a:ext>
              </a:extLst>
            </p:cNvPr>
            <p:cNvSpPr/>
            <p:nvPr/>
          </p:nvSpPr>
          <p:spPr>
            <a:xfrm>
              <a:off x="1640775" y="309194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form: Shape 43">
              <a:extLst>
                <a:ext uri="{FF2B5EF4-FFF2-40B4-BE49-F238E27FC236}">
                  <a16:creationId xmlns:a16="http://schemas.microsoft.com/office/drawing/2014/main" id="{27363367-F212-9ABC-E7D1-99190F579EBE}"/>
                </a:ext>
              </a:extLst>
            </p:cNvPr>
            <p:cNvSpPr/>
            <p:nvPr/>
          </p:nvSpPr>
          <p:spPr>
            <a:xfrm>
              <a:off x="205051" y="3323783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8DD20064-3016-3700-C35E-58362AC04869}"/>
                </a:ext>
              </a:extLst>
            </p:cNvPr>
            <p:cNvSpPr/>
            <p:nvPr/>
          </p:nvSpPr>
          <p:spPr>
            <a:xfrm>
              <a:off x="410154" y="3323783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form: Shape 45">
              <a:extLst>
                <a:ext uri="{FF2B5EF4-FFF2-40B4-BE49-F238E27FC236}">
                  <a16:creationId xmlns:a16="http://schemas.microsoft.com/office/drawing/2014/main" id="{6E4BB0FF-A791-8ABE-63AA-EDFDBB5485C2}"/>
                </a:ext>
              </a:extLst>
            </p:cNvPr>
            <p:cNvSpPr/>
            <p:nvPr/>
          </p:nvSpPr>
          <p:spPr>
            <a:xfrm>
              <a:off x="615258" y="3323783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form: Shape 46">
              <a:extLst>
                <a:ext uri="{FF2B5EF4-FFF2-40B4-BE49-F238E27FC236}">
                  <a16:creationId xmlns:a16="http://schemas.microsoft.com/office/drawing/2014/main" id="{5D7B3750-EE89-95DB-6B6E-156BCC053DA8}"/>
                </a:ext>
              </a:extLst>
            </p:cNvPr>
            <p:cNvSpPr/>
            <p:nvPr/>
          </p:nvSpPr>
          <p:spPr>
            <a:xfrm>
              <a:off x="820361" y="3323783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form: Shape 47">
              <a:extLst>
                <a:ext uri="{FF2B5EF4-FFF2-40B4-BE49-F238E27FC236}">
                  <a16:creationId xmlns:a16="http://schemas.microsoft.com/office/drawing/2014/main" id="{DD828D2A-5587-2FB4-D98F-8FCA9380698B}"/>
                </a:ext>
              </a:extLst>
            </p:cNvPr>
            <p:cNvSpPr/>
            <p:nvPr/>
          </p:nvSpPr>
          <p:spPr>
            <a:xfrm>
              <a:off x="1025465" y="3323783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form: Shape 48">
              <a:extLst>
                <a:ext uri="{FF2B5EF4-FFF2-40B4-BE49-F238E27FC236}">
                  <a16:creationId xmlns:a16="http://schemas.microsoft.com/office/drawing/2014/main" id="{8B9EABFE-54F4-A4C9-B153-90D605F40542}"/>
                </a:ext>
              </a:extLst>
            </p:cNvPr>
            <p:cNvSpPr/>
            <p:nvPr/>
          </p:nvSpPr>
          <p:spPr>
            <a:xfrm>
              <a:off x="1230568" y="3323783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form: Shape 49">
              <a:extLst>
                <a:ext uri="{FF2B5EF4-FFF2-40B4-BE49-F238E27FC236}">
                  <a16:creationId xmlns:a16="http://schemas.microsoft.com/office/drawing/2014/main" id="{E883AD5E-BC7B-3657-A1BC-32E0180DC3C5}"/>
                </a:ext>
              </a:extLst>
            </p:cNvPr>
            <p:cNvSpPr/>
            <p:nvPr/>
          </p:nvSpPr>
          <p:spPr>
            <a:xfrm>
              <a:off x="1435724" y="3323783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form: Shape 50">
              <a:extLst>
                <a:ext uri="{FF2B5EF4-FFF2-40B4-BE49-F238E27FC236}">
                  <a16:creationId xmlns:a16="http://schemas.microsoft.com/office/drawing/2014/main" id="{17C5009B-FB6A-1D80-FF78-A039FB120CF2}"/>
                </a:ext>
              </a:extLst>
            </p:cNvPr>
            <p:cNvSpPr/>
            <p:nvPr/>
          </p:nvSpPr>
          <p:spPr>
            <a:xfrm>
              <a:off x="1640775" y="3323783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form: Shape 51">
              <a:extLst>
                <a:ext uri="{FF2B5EF4-FFF2-40B4-BE49-F238E27FC236}">
                  <a16:creationId xmlns:a16="http://schemas.microsoft.com/office/drawing/2014/main" id="{9968115A-EAE3-694F-59FD-B3181640D48A}"/>
                </a:ext>
              </a:extLst>
            </p:cNvPr>
            <p:cNvSpPr/>
            <p:nvPr/>
          </p:nvSpPr>
          <p:spPr>
            <a:xfrm>
              <a:off x="1845879" y="3323783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form: Shape 52">
              <a:extLst>
                <a:ext uri="{FF2B5EF4-FFF2-40B4-BE49-F238E27FC236}">
                  <a16:creationId xmlns:a16="http://schemas.microsoft.com/office/drawing/2014/main" id="{656BD5C7-A7D3-71E2-73C6-B25F255B0AF2}"/>
                </a:ext>
              </a:extLst>
            </p:cNvPr>
            <p:cNvSpPr/>
            <p:nvPr/>
          </p:nvSpPr>
          <p:spPr>
            <a:xfrm>
              <a:off x="-52" y="355572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Freeform: Shape 53">
              <a:extLst>
                <a:ext uri="{FF2B5EF4-FFF2-40B4-BE49-F238E27FC236}">
                  <a16:creationId xmlns:a16="http://schemas.microsoft.com/office/drawing/2014/main" id="{667FF51B-CA03-FA27-07B0-7AA8083CAFB7}"/>
                </a:ext>
              </a:extLst>
            </p:cNvPr>
            <p:cNvSpPr/>
            <p:nvPr/>
          </p:nvSpPr>
          <p:spPr>
            <a:xfrm>
              <a:off x="205051" y="355572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Freeform: Shape 54">
              <a:extLst>
                <a:ext uri="{FF2B5EF4-FFF2-40B4-BE49-F238E27FC236}">
                  <a16:creationId xmlns:a16="http://schemas.microsoft.com/office/drawing/2014/main" id="{5A89B729-4E50-C8AF-EACD-8A14D8C15C02}"/>
                </a:ext>
              </a:extLst>
            </p:cNvPr>
            <p:cNvSpPr/>
            <p:nvPr/>
          </p:nvSpPr>
          <p:spPr>
            <a:xfrm>
              <a:off x="410154" y="355572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" name="Freeform: Shape 55">
              <a:extLst>
                <a:ext uri="{FF2B5EF4-FFF2-40B4-BE49-F238E27FC236}">
                  <a16:creationId xmlns:a16="http://schemas.microsoft.com/office/drawing/2014/main" id="{42F72726-6783-32A0-AE0D-4E5981BC6EA1}"/>
                </a:ext>
              </a:extLst>
            </p:cNvPr>
            <p:cNvSpPr/>
            <p:nvPr/>
          </p:nvSpPr>
          <p:spPr>
            <a:xfrm>
              <a:off x="615258" y="355572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" name="Freeform: Shape 56">
              <a:extLst>
                <a:ext uri="{FF2B5EF4-FFF2-40B4-BE49-F238E27FC236}">
                  <a16:creationId xmlns:a16="http://schemas.microsoft.com/office/drawing/2014/main" id="{A5769A65-7E58-E65C-6598-C749AC4B6066}"/>
                </a:ext>
              </a:extLst>
            </p:cNvPr>
            <p:cNvSpPr/>
            <p:nvPr/>
          </p:nvSpPr>
          <p:spPr>
            <a:xfrm>
              <a:off x="820361" y="355572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" name="Freeform: Shape 57">
              <a:extLst>
                <a:ext uri="{FF2B5EF4-FFF2-40B4-BE49-F238E27FC236}">
                  <a16:creationId xmlns:a16="http://schemas.microsoft.com/office/drawing/2014/main" id="{AC8B3377-5A99-72EC-F2AC-CFD838F38A57}"/>
                </a:ext>
              </a:extLst>
            </p:cNvPr>
            <p:cNvSpPr/>
            <p:nvPr/>
          </p:nvSpPr>
          <p:spPr>
            <a:xfrm>
              <a:off x="1025465" y="355572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" name="Freeform: Shape 58">
              <a:extLst>
                <a:ext uri="{FF2B5EF4-FFF2-40B4-BE49-F238E27FC236}">
                  <a16:creationId xmlns:a16="http://schemas.microsoft.com/office/drawing/2014/main" id="{F5EE74DE-D057-59A0-F1AF-C4A64374D18F}"/>
                </a:ext>
              </a:extLst>
            </p:cNvPr>
            <p:cNvSpPr/>
            <p:nvPr/>
          </p:nvSpPr>
          <p:spPr>
            <a:xfrm>
              <a:off x="1230568" y="355572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" name="Freeform: Shape 59">
              <a:extLst>
                <a:ext uri="{FF2B5EF4-FFF2-40B4-BE49-F238E27FC236}">
                  <a16:creationId xmlns:a16="http://schemas.microsoft.com/office/drawing/2014/main" id="{6AC2B274-E6C9-BEE1-4B4A-23265A032C06}"/>
                </a:ext>
              </a:extLst>
            </p:cNvPr>
            <p:cNvSpPr/>
            <p:nvPr/>
          </p:nvSpPr>
          <p:spPr>
            <a:xfrm>
              <a:off x="1435724" y="355572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8" name="Freeform: Shape 60">
              <a:extLst>
                <a:ext uri="{FF2B5EF4-FFF2-40B4-BE49-F238E27FC236}">
                  <a16:creationId xmlns:a16="http://schemas.microsoft.com/office/drawing/2014/main" id="{7A8030D3-982D-E84B-650D-07CDC1B62795}"/>
                </a:ext>
              </a:extLst>
            </p:cNvPr>
            <p:cNvSpPr/>
            <p:nvPr/>
          </p:nvSpPr>
          <p:spPr>
            <a:xfrm>
              <a:off x="1640775" y="355572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9" name="Freeform: Shape 61">
              <a:extLst>
                <a:ext uri="{FF2B5EF4-FFF2-40B4-BE49-F238E27FC236}">
                  <a16:creationId xmlns:a16="http://schemas.microsoft.com/office/drawing/2014/main" id="{4D54DD0F-AF7A-79F2-5B9C-622BCA295198}"/>
                </a:ext>
              </a:extLst>
            </p:cNvPr>
            <p:cNvSpPr/>
            <p:nvPr/>
          </p:nvSpPr>
          <p:spPr>
            <a:xfrm>
              <a:off x="1845879" y="355572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0" name="Freeform: Shape 62">
              <a:extLst>
                <a:ext uri="{FF2B5EF4-FFF2-40B4-BE49-F238E27FC236}">
                  <a16:creationId xmlns:a16="http://schemas.microsoft.com/office/drawing/2014/main" id="{985B44C2-6CFE-BE41-90AB-1853C67C807B}"/>
                </a:ext>
              </a:extLst>
            </p:cNvPr>
            <p:cNvSpPr/>
            <p:nvPr/>
          </p:nvSpPr>
          <p:spPr>
            <a:xfrm>
              <a:off x="2050983" y="355572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1" name="Freeform: Shape 63">
              <a:extLst>
                <a:ext uri="{FF2B5EF4-FFF2-40B4-BE49-F238E27FC236}">
                  <a16:creationId xmlns:a16="http://schemas.microsoft.com/office/drawing/2014/main" id="{8EEF199A-CD5F-4A87-ADDA-9C13613BB780}"/>
                </a:ext>
              </a:extLst>
            </p:cNvPr>
            <p:cNvSpPr/>
            <p:nvPr/>
          </p:nvSpPr>
          <p:spPr>
            <a:xfrm>
              <a:off x="-52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2" name="Freeform: Shape 64">
              <a:extLst>
                <a:ext uri="{FF2B5EF4-FFF2-40B4-BE49-F238E27FC236}">
                  <a16:creationId xmlns:a16="http://schemas.microsoft.com/office/drawing/2014/main" id="{C27BAA49-151B-9098-2CDB-5E8133E12F21}"/>
                </a:ext>
              </a:extLst>
            </p:cNvPr>
            <p:cNvSpPr/>
            <p:nvPr/>
          </p:nvSpPr>
          <p:spPr>
            <a:xfrm>
              <a:off x="205051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Freeform: Shape 65">
              <a:extLst>
                <a:ext uri="{FF2B5EF4-FFF2-40B4-BE49-F238E27FC236}">
                  <a16:creationId xmlns:a16="http://schemas.microsoft.com/office/drawing/2014/main" id="{AF4793E7-2AEA-5AF6-C186-7C22335F0041}"/>
                </a:ext>
              </a:extLst>
            </p:cNvPr>
            <p:cNvSpPr/>
            <p:nvPr/>
          </p:nvSpPr>
          <p:spPr>
            <a:xfrm>
              <a:off x="410154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4" name="Freeform: Shape 66">
              <a:extLst>
                <a:ext uri="{FF2B5EF4-FFF2-40B4-BE49-F238E27FC236}">
                  <a16:creationId xmlns:a16="http://schemas.microsoft.com/office/drawing/2014/main" id="{ACC7974B-2324-E94F-25C9-2A4812698386}"/>
                </a:ext>
              </a:extLst>
            </p:cNvPr>
            <p:cNvSpPr/>
            <p:nvPr/>
          </p:nvSpPr>
          <p:spPr>
            <a:xfrm>
              <a:off x="615258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Freeform: Shape 67">
              <a:extLst>
                <a:ext uri="{FF2B5EF4-FFF2-40B4-BE49-F238E27FC236}">
                  <a16:creationId xmlns:a16="http://schemas.microsoft.com/office/drawing/2014/main" id="{F7011748-A0BB-FCEE-1D7D-62553D378120}"/>
                </a:ext>
              </a:extLst>
            </p:cNvPr>
            <p:cNvSpPr/>
            <p:nvPr/>
          </p:nvSpPr>
          <p:spPr>
            <a:xfrm>
              <a:off x="820361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6" name="Freeform: Shape 68">
              <a:extLst>
                <a:ext uri="{FF2B5EF4-FFF2-40B4-BE49-F238E27FC236}">
                  <a16:creationId xmlns:a16="http://schemas.microsoft.com/office/drawing/2014/main" id="{6DDAD463-40BC-F30A-366B-5E41EFED1100}"/>
                </a:ext>
              </a:extLst>
            </p:cNvPr>
            <p:cNvSpPr/>
            <p:nvPr/>
          </p:nvSpPr>
          <p:spPr>
            <a:xfrm>
              <a:off x="1025465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Freeform: Shape 69">
              <a:extLst>
                <a:ext uri="{FF2B5EF4-FFF2-40B4-BE49-F238E27FC236}">
                  <a16:creationId xmlns:a16="http://schemas.microsoft.com/office/drawing/2014/main" id="{E9E15541-3D2F-1793-91AB-A42673F94EF5}"/>
                </a:ext>
              </a:extLst>
            </p:cNvPr>
            <p:cNvSpPr/>
            <p:nvPr/>
          </p:nvSpPr>
          <p:spPr>
            <a:xfrm>
              <a:off x="1230568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8" name="Freeform: Shape 70">
              <a:extLst>
                <a:ext uri="{FF2B5EF4-FFF2-40B4-BE49-F238E27FC236}">
                  <a16:creationId xmlns:a16="http://schemas.microsoft.com/office/drawing/2014/main" id="{BA93758A-D112-7601-ABB7-988F46A8589F}"/>
                </a:ext>
              </a:extLst>
            </p:cNvPr>
            <p:cNvSpPr/>
            <p:nvPr/>
          </p:nvSpPr>
          <p:spPr>
            <a:xfrm>
              <a:off x="1435724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" name="Freeform: Shape 71">
              <a:extLst>
                <a:ext uri="{FF2B5EF4-FFF2-40B4-BE49-F238E27FC236}">
                  <a16:creationId xmlns:a16="http://schemas.microsoft.com/office/drawing/2014/main" id="{77B9A311-FBDA-224D-E821-7E2146E8FD2A}"/>
                </a:ext>
              </a:extLst>
            </p:cNvPr>
            <p:cNvSpPr/>
            <p:nvPr/>
          </p:nvSpPr>
          <p:spPr>
            <a:xfrm>
              <a:off x="1640775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" name="Freeform: Shape 72">
              <a:extLst>
                <a:ext uri="{FF2B5EF4-FFF2-40B4-BE49-F238E27FC236}">
                  <a16:creationId xmlns:a16="http://schemas.microsoft.com/office/drawing/2014/main" id="{6A83ACC2-AF45-6530-960C-497A47E0D179}"/>
                </a:ext>
              </a:extLst>
            </p:cNvPr>
            <p:cNvSpPr/>
            <p:nvPr/>
          </p:nvSpPr>
          <p:spPr>
            <a:xfrm>
              <a:off x="1845879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1" name="Freeform: Shape 73">
              <a:extLst>
                <a:ext uri="{FF2B5EF4-FFF2-40B4-BE49-F238E27FC236}">
                  <a16:creationId xmlns:a16="http://schemas.microsoft.com/office/drawing/2014/main" id="{7F06D96A-6F77-EDBB-F219-96B0530F8770}"/>
                </a:ext>
              </a:extLst>
            </p:cNvPr>
            <p:cNvSpPr/>
            <p:nvPr/>
          </p:nvSpPr>
          <p:spPr>
            <a:xfrm>
              <a:off x="2050983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2" name="Freeform: Shape 74">
              <a:extLst>
                <a:ext uri="{FF2B5EF4-FFF2-40B4-BE49-F238E27FC236}">
                  <a16:creationId xmlns:a16="http://schemas.microsoft.com/office/drawing/2014/main" id="{EB84ECC2-96BC-3D81-E361-7361631F9B00}"/>
                </a:ext>
              </a:extLst>
            </p:cNvPr>
            <p:cNvSpPr/>
            <p:nvPr/>
          </p:nvSpPr>
          <p:spPr>
            <a:xfrm>
              <a:off x="2256086" y="378766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3" name="Freeform: Shape 75">
              <a:extLst>
                <a:ext uri="{FF2B5EF4-FFF2-40B4-BE49-F238E27FC236}">
                  <a16:creationId xmlns:a16="http://schemas.microsoft.com/office/drawing/2014/main" id="{64474599-4FBE-15AA-82BC-FF5BC4BBFFA5}"/>
                </a:ext>
              </a:extLst>
            </p:cNvPr>
            <p:cNvSpPr/>
            <p:nvPr/>
          </p:nvSpPr>
          <p:spPr>
            <a:xfrm>
              <a:off x="-52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4" name="Freeform: Shape 76">
              <a:extLst>
                <a:ext uri="{FF2B5EF4-FFF2-40B4-BE49-F238E27FC236}">
                  <a16:creationId xmlns:a16="http://schemas.microsoft.com/office/drawing/2014/main" id="{926321AB-D14F-4E58-AD87-38660F865D34}"/>
                </a:ext>
              </a:extLst>
            </p:cNvPr>
            <p:cNvSpPr/>
            <p:nvPr/>
          </p:nvSpPr>
          <p:spPr>
            <a:xfrm>
              <a:off x="205051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5" name="Freeform: Shape 77">
              <a:extLst>
                <a:ext uri="{FF2B5EF4-FFF2-40B4-BE49-F238E27FC236}">
                  <a16:creationId xmlns:a16="http://schemas.microsoft.com/office/drawing/2014/main" id="{688F7563-ED84-F387-6128-D3869DD5CCDA}"/>
                </a:ext>
              </a:extLst>
            </p:cNvPr>
            <p:cNvSpPr/>
            <p:nvPr/>
          </p:nvSpPr>
          <p:spPr>
            <a:xfrm>
              <a:off x="410154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6" name="Freeform: Shape 78">
              <a:extLst>
                <a:ext uri="{FF2B5EF4-FFF2-40B4-BE49-F238E27FC236}">
                  <a16:creationId xmlns:a16="http://schemas.microsoft.com/office/drawing/2014/main" id="{9B8E933F-14F9-1A81-2924-327A14B3B9D5}"/>
                </a:ext>
              </a:extLst>
            </p:cNvPr>
            <p:cNvSpPr/>
            <p:nvPr/>
          </p:nvSpPr>
          <p:spPr>
            <a:xfrm>
              <a:off x="615258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Freeform: Shape 79">
              <a:extLst>
                <a:ext uri="{FF2B5EF4-FFF2-40B4-BE49-F238E27FC236}">
                  <a16:creationId xmlns:a16="http://schemas.microsoft.com/office/drawing/2014/main" id="{6C1EBC33-53B5-DD37-A7B7-F46520A6D99E}"/>
                </a:ext>
              </a:extLst>
            </p:cNvPr>
            <p:cNvSpPr/>
            <p:nvPr/>
          </p:nvSpPr>
          <p:spPr>
            <a:xfrm>
              <a:off x="820361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8" name="Freeform: Shape 80">
              <a:extLst>
                <a:ext uri="{FF2B5EF4-FFF2-40B4-BE49-F238E27FC236}">
                  <a16:creationId xmlns:a16="http://schemas.microsoft.com/office/drawing/2014/main" id="{DF152F85-B2CA-5852-DC2E-D7671EAC0072}"/>
                </a:ext>
              </a:extLst>
            </p:cNvPr>
            <p:cNvSpPr/>
            <p:nvPr/>
          </p:nvSpPr>
          <p:spPr>
            <a:xfrm>
              <a:off x="1025465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Freeform: Shape 81">
              <a:extLst>
                <a:ext uri="{FF2B5EF4-FFF2-40B4-BE49-F238E27FC236}">
                  <a16:creationId xmlns:a16="http://schemas.microsoft.com/office/drawing/2014/main" id="{56A4F613-78EF-5B7A-7CC3-C4A7F1C3CD41}"/>
                </a:ext>
              </a:extLst>
            </p:cNvPr>
            <p:cNvSpPr/>
            <p:nvPr/>
          </p:nvSpPr>
          <p:spPr>
            <a:xfrm>
              <a:off x="1230568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0" name="Freeform: Shape 82">
              <a:extLst>
                <a:ext uri="{FF2B5EF4-FFF2-40B4-BE49-F238E27FC236}">
                  <a16:creationId xmlns:a16="http://schemas.microsoft.com/office/drawing/2014/main" id="{EAB29834-00D9-CA55-85C9-F8AD7847C4D0}"/>
                </a:ext>
              </a:extLst>
            </p:cNvPr>
            <p:cNvSpPr/>
            <p:nvPr/>
          </p:nvSpPr>
          <p:spPr>
            <a:xfrm>
              <a:off x="1435724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1" name="Freeform: Shape 83">
              <a:extLst>
                <a:ext uri="{FF2B5EF4-FFF2-40B4-BE49-F238E27FC236}">
                  <a16:creationId xmlns:a16="http://schemas.microsoft.com/office/drawing/2014/main" id="{35662894-2456-292F-CD7C-B19F439D3273}"/>
                </a:ext>
              </a:extLst>
            </p:cNvPr>
            <p:cNvSpPr/>
            <p:nvPr/>
          </p:nvSpPr>
          <p:spPr>
            <a:xfrm>
              <a:off x="1640775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2" name="Freeform: Shape 84">
              <a:extLst>
                <a:ext uri="{FF2B5EF4-FFF2-40B4-BE49-F238E27FC236}">
                  <a16:creationId xmlns:a16="http://schemas.microsoft.com/office/drawing/2014/main" id="{F1B21C4B-D4BD-C1BB-A48E-3CC2125B7DCF}"/>
                </a:ext>
              </a:extLst>
            </p:cNvPr>
            <p:cNvSpPr/>
            <p:nvPr/>
          </p:nvSpPr>
          <p:spPr>
            <a:xfrm>
              <a:off x="1845879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3" name="Freeform: Shape 85">
              <a:extLst>
                <a:ext uri="{FF2B5EF4-FFF2-40B4-BE49-F238E27FC236}">
                  <a16:creationId xmlns:a16="http://schemas.microsoft.com/office/drawing/2014/main" id="{75515750-1E3D-E874-AA33-877EA9E8DC9C}"/>
                </a:ext>
              </a:extLst>
            </p:cNvPr>
            <p:cNvSpPr/>
            <p:nvPr/>
          </p:nvSpPr>
          <p:spPr>
            <a:xfrm>
              <a:off x="2050983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4" name="Freeform: Shape 86">
              <a:extLst>
                <a:ext uri="{FF2B5EF4-FFF2-40B4-BE49-F238E27FC236}">
                  <a16:creationId xmlns:a16="http://schemas.microsoft.com/office/drawing/2014/main" id="{2E961413-FDD2-E357-4195-BC1FD49907AC}"/>
                </a:ext>
              </a:extLst>
            </p:cNvPr>
            <p:cNvSpPr/>
            <p:nvPr/>
          </p:nvSpPr>
          <p:spPr>
            <a:xfrm>
              <a:off x="2256086" y="4019500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5" name="Freeform: Shape 87">
              <a:extLst>
                <a:ext uri="{FF2B5EF4-FFF2-40B4-BE49-F238E27FC236}">
                  <a16:creationId xmlns:a16="http://schemas.microsoft.com/office/drawing/2014/main" id="{10A43025-F7F6-F42A-E32C-E55180C1DF46}"/>
                </a:ext>
              </a:extLst>
            </p:cNvPr>
            <p:cNvSpPr/>
            <p:nvPr/>
          </p:nvSpPr>
          <p:spPr>
            <a:xfrm>
              <a:off x="-52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6" name="Freeform: Shape 88">
              <a:extLst>
                <a:ext uri="{FF2B5EF4-FFF2-40B4-BE49-F238E27FC236}">
                  <a16:creationId xmlns:a16="http://schemas.microsoft.com/office/drawing/2014/main" id="{696DA480-D531-CA96-8E86-D0C4AE8A7711}"/>
                </a:ext>
              </a:extLst>
            </p:cNvPr>
            <p:cNvSpPr/>
            <p:nvPr/>
          </p:nvSpPr>
          <p:spPr>
            <a:xfrm>
              <a:off x="205051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7" name="Freeform: Shape 89">
              <a:extLst>
                <a:ext uri="{FF2B5EF4-FFF2-40B4-BE49-F238E27FC236}">
                  <a16:creationId xmlns:a16="http://schemas.microsoft.com/office/drawing/2014/main" id="{17BC800F-6718-A8EE-9EC1-A200403BD3BA}"/>
                </a:ext>
              </a:extLst>
            </p:cNvPr>
            <p:cNvSpPr/>
            <p:nvPr/>
          </p:nvSpPr>
          <p:spPr>
            <a:xfrm>
              <a:off x="410154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8" name="Freeform: Shape 90">
              <a:extLst>
                <a:ext uri="{FF2B5EF4-FFF2-40B4-BE49-F238E27FC236}">
                  <a16:creationId xmlns:a16="http://schemas.microsoft.com/office/drawing/2014/main" id="{E01CECED-4B8C-A3F7-0B5A-9BB29AB81B9F}"/>
                </a:ext>
              </a:extLst>
            </p:cNvPr>
            <p:cNvSpPr/>
            <p:nvPr/>
          </p:nvSpPr>
          <p:spPr>
            <a:xfrm>
              <a:off x="615258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9" name="Freeform: Shape 91">
              <a:extLst>
                <a:ext uri="{FF2B5EF4-FFF2-40B4-BE49-F238E27FC236}">
                  <a16:creationId xmlns:a16="http://schemas.microsoft.com/office/drawing/2014/main" id="{65C985BC-155D-3461-6E64-A486A4F81D8E}"/>
                </a:ext>
              </a:extLst>
            </p:cNvPr>
            <p:cNvSpPr/>
            <p:nvPr/>
          </p:nvSpPr>
          <p:spPr>
            <a:xfrm>
              <a:off x="820361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0" name="Freeform: Shape 92">
              <a:extLst>
                <a:ext uri="{FF2B5EF4-FFF2-40B4-BE49-F238E27FC236}">
                  <a16:creationId xmlns:a16="http://schemas.microsoft.com/office/drawing/2014/main" id="{3D14095C-15A5-EB8D-D081-2174CB32E8C8}"/>
                </a:ext>
              </a:extLst>
            </p:cNvPr>
            <p:cNvSpPr/>
            <p:nvPr/>
          </p:nvSpPr>
          <p:spPr>
            <a:xfrm>
              <a:off x="1025465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1" name="Freeform: Shape 93">
              <a:extLst>
                <a:ext uri="{FF2B5EF4-FFF2-40B4-BE49-F238E27FC236}">
                  <a16:creationId xmlns:a16="http://schemas.microsoft.com/office/drawing/2014/main" id="{77CA1631-9394-5ED0-E0B2-42E8E1F3A60C}"/>
                </a:ext>
              </a:extLst>
            </p:cNvPr>
            <p:cNvSpPr/>
            <p:nvPr/>
          </p:nvSpPr>
          <p:spPr>
            <a:xfrm>
              <a:off x="1230568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2" name="Freeform: Shape 94">
              <a:extLst>
                <a:ext uri="{FF2B5EF4-FFF2-40B4-BE49-F238E27FC236}">
                  <a16:creationId xmlns:a16="http://schemas.microsoft.com/office/drawing/2014/main" id="{228F0951-7C15-938D-A671-379D3B6B091C}"/>
                </a:ext>
              </a:extLst>
            </p:cNvPr>
            <p:cNvSpPr/>
            <p:nvPr/>
          </p:nvSpPr>
          <p:spPr>
            <a:xfrm>
              <a:off x="1435724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3" name="Freeform: Shape 95">
              <a:extLst>
                <a:ext uri="{FF2B5EF4-FFF2-40B4-BE49-F238E27FC236}">
                  <a16:creationId xmlns:a16="http://schemas.microsoft.com/office/drawing/2014/main" id="{09CB24C0-7F6C-84DA-A2D7-180E127E4B39}"/>
                </a:ext>
              </a:extLst>
            </p:cNvPr>
            <p:cNvSpPr/>
            <p:nvPr/>
          </p:nvSpPr>
          <p:spPr>
            <a:xfrm>
              <a:off x="1640775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4" name="Freeform: Shape 96">
              <a:extLst>
                <a:ext uri="{FF2B5EF4-FFF2-40B4-BE49-F238E27FC236}">
                  <a16:creationId xmlns:a16="http://schemas.microsoft.com/office/drawing/2014/main" id="{96CA41E5-CB9E-59E9-4746-B71E76DC4A36}"/>
                </a:ext>
              </a:extLst>
            </p:cNvPr>
            <p:cNvSpPr/>
            <p:nvPr/>
          </p:nvSpPr>
          <p:spPr>
            <a:xfrm>
              <a:off x="1845879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5" name="Freeform: Shape 97">
              <a:extLst>
                <a:ext uri="{FF2B5EF4-FFF2-40B4-BE49-F238E27FC236}">
                  <a16:creationId xmlns:a16="http://schemas.microsoft.com/office/drawing/2014/main" id="{F84C2F48-EAC4-7B5A-9006-57E95371B27F}"/>
                </a:ext>
              </a:extLst>
            </p:cNvPr>
            <p:cNvSpPr/>
            <p:nvPr/>
          </p:nvSpPr>
          <p:spPr>
            <a:xfrm>
              <a:off x="2050983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6" name="Freeform: Shape 98">
              <a:extLst>
                <a:ext uri="{FF2B5EF4-FFF2-40B4-BE49-F238E27FC236}">
                  <a16:creationId xmlns:a16="http://schemas.microsoft.com/office/drawing/2014/main" id="{2426D13E-BAB2-A9B0-317E-0E240F466D93}"/>
                </a:ext>
              </a:extLst>
            </p:cNvPr>
            <p:cNvSpPr/>
            <p:nvPr/>
          </p:nvSpPr>
          <p:spPr>
            <a:xfrm>
              <a:off x="2256086" y="4251441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7" name="Freeform: Shape 99">
              <a:extLst>
                <a:ext uri="{FF2B5EF4-FFF2-40B4-BE49-F238E27FC236}">
                  <a16:creationId xmlns:a16="http://schemas.microsoft.com/office/drawing/2014/main" id="{E1F4E34A-5ABC-C005-74EF-F3DE39650CC8}"/>
                </a:ext>
              </a:extLst>
            </p:cNvPr>
            <p:cNvSpPr/>
            <p:nvPr/>
          </p:nvSpPr>
          <p:spPr>
            <a:xfrm>
              <a:off x="-52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8" name="Freeform: Shape 100">
              <a:extLst>
                <a:ext uri="{FF2B5EF4-FFF2-40B4-BE49-F238E27FC236}">
                  <a16:creationId xmlns:a16="http://schemas.microsoft.com/office/drawing/2014/main" id="{5BD12813-6CAD-2470-E1F5-B69728302AFA}"/>
                </a:ext>
              </a:extLst>
            </p:cNvPr>
            <p:cNvSpPr/>
            <p:nvPr/>
          </p:nvSpPr>
          <p:spPr>
            <a:xfrm>
              <a:off x="205051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9" name="Freeform: Shape 101">
              <a:extLst>
                <a:ext uri="{FF2B5EF4-FFF2-40B4-BE49-F238E27FC236}">
                  <a16:creationId xmlns:a16="http://schemas.microsoft.com/office/drawing/2014/main" id="{00DF422C-B0F0-A8C7-C17B-8D94C319ADC1}"/>
                </a:ext>
              </a:extLst>
            </p:cNvPr>
            <p:cNvSpPr/>
            <p:nvPr/>
          </p:nvSpPr>
          <p:spPr>
            <a:xfrm>
              <a:off x="410154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0" name="Freeform: Shape 102">
              <a:extLst>
                <a:ext uri="{FF2B5EF4-FFF2-40B4-BE49-F238E27FC236}">
                  <a16:creationId xmlns:a16="http://schemas.microsoft.com/office/drawing/2014/main" id="{73E03B78-0EF0-3BE5-1AD2-077FD258ED55}"/>
                </a:ext>
              </a:extLst>
            </p:cNvPr>
            <p:cNvSpPr/>
            <p:nvPr/>
          </p:nvSpPr>
          <p:spPr>
            <a:xfrm>
              <a:off x="615258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1" name="Freeform: Shape 103">
              <a:extLst>
                <a:ext uri="{FF2B5EF4-FFF2-40B4-BE49-F238E27FC236}">
                  <a16:creationId xmlns:a16="http://schemas.microsoft.com/office/drawing/2014/main" id="{DC371374-A43E-EBFA-4CC5-7C9E63122DEB}"/>
                </a:ext>
              </a:extLst>
            </p:cNvPr>
            <p:cNvSpPr/>
            <p:nvPr/>
          </p:nvSpPr>
          <p:spPr>
            <a:xfrm>
              <a:off x="820361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2" name="Freeform: Shape 104">
              <a:extLst>
                <a:ext uri="{FF2B5EF4-FFF2-40B4-BE49-F238E27FC236}">
                  <a16:creationId xmlns:a16="http://schemas.microsoft.com/office/drawing/2014/main" id="{3A1252CF-A171-88D7-4B34-025FA76AE736}"/>
                </a:ext>
              </a:extLst>
            </p:cNvPr>
            <p:cNvSpPr/>
            <p:nvPr/>
          </p:nvSpPr>
          <p:spPr>
            <a:xfrm>
              <a:off x="1025465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4" name="Freeform: Shape 105">
              <a:extLst>
                <a:ext uri="{FF2B5EF4-FFF2-40B4-BE49-F238E27FC236}">
                  <a16:creationId xmlns:a16="http://schemas.microsoft.com/office/drawing/2014/main" id="{B0E815CE-5656-228B-A889-AADC4049ECDB}"/>
                </a:ext>
              </a:extLst>
            </p:cNvPr>
            <p:cNvSpPr/>
            <p:nvPr/>
          </p:nvSpPr>
          <p:spPr>
            <a:xfrm>
              <a:off x="1230568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5" name="Freeform: Shape 106">
              <a:extLst>
                <a:ext uri="{FF2B5EF4-FFF2-40B4-BE49-F238E27FC236}">
                  <a16:creationId xmlns:a16="http://schemas.microsoft.com/office/drawing/2014/main" id="{29801D74-050B-9EFE-B516-A0EDCC311974}"/>
                </a:ext>
              </a:extLst>
            </p:cNvPr>
            <p:cNvSpPr/>
            <p:nvPr/>
          </p:nvSpPr>
          <p:spPr>
            <a:xfrm>
              <a:off x="1435724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6" name="Freeform: Shape 107">
              <a:extLst>
                <a:ext uri="{FF2B5EF4-FFF2-40B4-BE49-F238E27FC236}">
                  <a16:creationId xmlns:a16="http://schemas.microsoft.com/office/drawing/2014/main" id="{FA84D621-10F5-22CC-ED84-4119536498F7}"/>
                </a:ext>
              </a:extLst>
            </p:cNvPr>
            <p:cNvSpPr/>
            <p:nvPr/>
          </p:nvSpPr>
          <p:spPr>
            <a:xfrm>
              <a:off x="1640775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form: Shape 108">
              <a:extLst>
                <a:ext uri="{FF2B5EF4-FFF2-40B4-BE49-F238E27FC236}">
                  <a16:creationId xmlns:a16="http://schemas.microsoft.com/office/drawing/2014/main" id="{80CD84E5-F2E4-F9D3-37FD-AD78DFFFD3A8}"/>
                </a:ext>
              </a:extLst>
            </p:cNvPr>
            <p:cNvSpPr/>
            <p:nvPr/>
          </p:nvSpPr>
          <p:spPr>
            <a:xfrm>
              <a:off x="1845879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8" name="Freeform: Shape 109">
              <a:extLst>
                <a:ext uri="{FF2B5EF4-FFF2-40B4-BE49-F238E27FC236}">
                  <a16:creationId xmlns:a16="http://schemas.microsoft.com/office/drawing/2014/main" id="{3021C453-43E8-67F8-B4C3-31778A8553E2}"/>
                </a:ext>
              </a:extLst>
            </p:cNvPr>
            <p:cNvSpPr/>
            <p:nvPr/>
          </p:nvSpPr>
          <p:spPr>
            <a:xfrm>
              <a:off x="2050983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form: Shape 110">
              <a:extLst>
                <a:ext uri="{FF2B5EF4-FFF2-40B4-BE49-F238E27FC236}">
                  <a16:creationId xmlns:a16="http://schemas.microsoft.com/office/drawing/2014/main" id="{DD172656-37E3-1604-68EF-7E71AA10022C}"/>
                </a:ext>
              </a:extLst>
            </p:cNvPr>
            <p:cNvSpPr/>
            <p:nvPr/>
          </p:nvSpPr>
          <p:spPr>
            <a:xfrm>
              <a:off x="2256086" y="448332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0" name="Freeform: Shape 111">
              <a:extLst>
                <a:ext uri="{FF2B5EF4-FFF2-40B4-BE49-F238E27FC236}">
                  <a16:creationId xmlns:a16="http://schemas.microsoft.com/office/drawing/2014/main" id="{F22BCD11-3447-628F-CF17-F33B4CE226B9}"/>
                </a:ext>
              </a:extLst>
            </p:cNvPr>
            <p:cNvSpPr/>
            <p:nvPr/>
          </p:nvSpPr>
          <p:spPr>
            <a:xfrm>
              <a:off x="-52" y="471526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1" name="Freeform: Shape 112">
              <a:extLst>
                <a:ext uri="{FF2B5EF4-FFF2-40B4-BE49-F238E27FC236}">
                  <a16:creationId xmlns:a16="http://schemas.microsoft.com/office/drawing/2014/main" id="{CE69E6FE-76EB-EE0D-4077-381F4CCACAA5}"/>
                </a:ext>
              </a:extLst>
            </p:cNvPr>
            <p:cNvSpPr/>
            <p:nvPr/>
          </p:nvSpPr>
          <p:spPr>
            <a:xfrm>
              <a:off x="205051" y="471526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2" name="Freeform: Shape 113">
              <a:extLst>
                <a:ext uri="{FF2B5EF4-FFF2-40B4-BE49-F238E27FC236}">
                  <a16:creationId xmlns:a16="http://schemas.microsoft.com/office/drawing/2014/main" id="{E4C33C6C-D14C-E906-23DC-51494C77E303}"/>
                </a:ext>
              </a:extLst>
            </p:cNvPr>
            <p:cNvSpPr/>
            <p:nvPr/>
          </p:nvSpPr>
          <p:spPr>
            <a:xfrm>
              <a:off x="410154" y="471526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: Shape 114">
              <a:extLst>
                <a:ext uri="{FF2B5EF4-FFF2-40B4-BE49-F238E27FC236}">
                  <a16:creationId xmlns:a16="http://schemas.microsoft.com/office/drawing/2014/main" id="{ED9331E1-4676-83A4-708C-664B163BE3CA}"/>
                </a:ext>
              </a:extLst>
            </p:cNvPr>
            <p:cNvSpPr/>
            <p:nvPr/>
          </p:nvSpPr>
          <p:spPr>
            <a:xfrm>
              <a:off x="615258" y="471526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: Shape 115">
              <a:extLst>
                <a:ext uri="{FF2B5EF4-FFF2-40B4-BE49-F238E27FC236}">
                  <a16:creationId xmlns:a16="http://schemas.microsoft.com/office/drawing/2014/main" id="{3DBC1840-235B-3FBC-0299-93E479A37CDC}"/>
                </a:ext>
              </a:extLst>
            </p:cNvPr>
            <p:cNvSpPr/>
            <p:nvPr/>
          </p:nvSpPr>
          <p:spPr>
            <a:xfrm>
              <a:off x="1435724" y="471526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" name="Freeform: Shape 116">
              <a:extLst>
                <a:ext uri="{FF2B5EF4-FFF2-40B4-BE49-F238E27FC236}">
                  <a16:creationId xmlns:a16="http://schemas.microsoft.com/office/drawing/2014/main" id="{913B1B24-ECCE-8700-260E-D7B432B9A68E}"/>
                </a:ext>
              </a:extLst>
            </p:cNvPr>
            <p:cNvSpPr/>
            <p:nvPr/>
          </p:nvSpPr>
          <p:spPr>
            <a:xfrm>
              <a:off x="1640775" y="471526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" name="Freeform: Shape 117">
              <a:extLst>
                <a:ext uri="{FF2B5EF4-FFF2-40B4-BE49-F238E27FC236}">
                  <a16:creationId xmlns:a16="http://schemas.microsoft.com/office/drawing/2014/main" id="{E4B3BC4A-7200-FD0F-C5C4-7199BC8A42E8}"/>
                </a:ext>
              </a:extLst>
            </p:cNvPr>
            <p:cNvSpPr/>
            <p:nvPr/>
          </p:nvSpPr>
          <p:spPr>
            <a:xfrm>
              <a:off x="1845879" y="471526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: Shape 118">
              <a:extLst>
                <a:ext uri="{FF2B5EF4-FFF2-40B4-BE49-F238E27FC236}">
                  <a16:creationId xmlns:a16="http://schemas.microsoft.com/office/drawing/2014/main" id="{18804B88-7446-C8E0-8751-7DD335F60D1F}"/>
                </a:ext>
              </a:extLst>
            </p:cNvPr>
            <p:cNvSpPr/>
            <p:nvPr/>
          </p:nvSpPr>
          <p:spPr>
            <a:xfrm>
              <a:off x="2050983" y="471526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: Shape 119">
              <a:extLst>
                <a:ext uri="{FF2B5EF4-FFF2-40B4-BE49-F238E27FC236}">
                  <a16:creationId xmlns:a16="http://schemas.microsoft.com/office/drawing/2014/main" id="{AFAAE0B6-ECA2-8ED5-F2C6-96B73AAEBB54}"/>
                </a:ext>
              </a:extLst>
            </p:cNvPr>
            <p:cNvSpPr/>
            <p:nvPr/>
          </p:nvSpPr>
          <p:spPr>
            <a:xfrm>
              <a:off x="2256086" y="4715269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: Shape 120">
              <a:extLst>
                <a:ext uri="{FF2B5EF4-FFF2-40B4-BE49-F238E27FC236}">
                  <a16:creationId xmlns:a16="http://schemas.microsoft.com/office/drawing/2014/main" id="{B267539D-D516-D8E5-FA9B-3F01181E039E}"/>
                </a:ext>
              </a:extLst>
            </p:cNvPr>
            <p:cNvSpPr/>
            <p:nvPr/>
          </p:nvSpPr>
          <p:spPr>
            <a:xfrm>
              <a:off x="-52" y="494715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: Shape 121">
              <a:extLst>
                <a:ext uri="{FF2B5EF4-FFF2-40B4-BE49-F238E27FC236}">
                  <a16:creationId xmlns:a16="http://schemas.microsoft.com/office/drawing/2014/main" id="{927555BD-824C-53A7-97FE-C7F9A15FA88F}"/>
                </a:ext>
              </a:extLst>
            </p:cNvPr>
            <p:cNvSpPr/>
            <p:nvPr/>
          </p:nvSpPr>
          <p:spPr>
            <a:xfrm>
              <a:off x="205051" y="494715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: Shape 122">
              <a:extLst>
                <a:ext uri="{FF2B5EF4-FFF2-40B4-BE49-F238E27FC236}">
                  <a16:creationId xmlns:a16="http://schemas.microsoft.com/office/drawing/2014/main" id="{E7E00B3D-E4A2-E995-5D23-DC426CC19B99}"/>
                </a:ext>
              </a:extLst>
            </p:cNvPr>
            <p:cNvSpPr/>
            <p:nvPr/>
          </p:nvSpPr>
          <p:spPr>
            <a:xfrm>
              <a:off x="410154" y="494715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: Shape 123">
              <a:extLst>
                <a:ext uri="{FF2B5EF4-FFF2-40B4-BE49-F238E27FC236}">
                  <a16:creationId xmlns:a16="http://schemas.microsoft.com/office/drawing/2014/main" id="{E5D21CB5-DB25-1EDE-26A9-B517A9D960D7}"/>
                </a:ext>
              </a:extLst>
            </p:cNvPr>
            <p:cNvSpPr/>
            <p:nvPr/>
          </p:nvSpPr>
          <p:spPr>
            <a:xfrm>
              <a:off x="615258" y="494715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: Shape 124">
              <a:extLst>
                <a:ext uri="{FF2B5EF4-FFF2-40B4-BE49-F238E27FC236}">
                  <a16:creationId xmlns:a16="http://schemas.microsoft.com/office/drawing/2014/main" id="{7E334959-D765-8295-3900-EA963842CF0C}"/>
                </a:ext>
              </a:extLst>
            </p:cNvPr>
            <p:cNvSpPr/>
            <p:nvPr/>
          </p:nvSpPr>
          <p:spPr>
            <a:xfrm>
              <a:off x="1435724" y="494715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: Shape 125">
              <a:extLst>
                <a:ext uri="{FF2B5EF4-FFF2-40B4-BE49-F238E27FC236}">
                  <a16:creationId xmlns:a16="http://schemas.microsoft.com/office/drawing/2014/main" id="{DC9C2636-81AA-1E23-53B0-C6EC9EA12DCD}"/>
                </a:ext>
              </a:extLst>
            </p:cNvPr>
            <p:cNvSpPr/>
            <p:nvPr/>
          </p:nvSpPr>
          <p:spPr>
            <a:xfrm>
              <a:off x="1640775" y="494715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: Shape 126">
              <a:extLst>
                <a:ext uri="{FF2B5EF4-FFF2-40B4-BE49-F238E27FC236}">
                  <a16:creationId xmlns:a16="http://schemas.microsoft.com/office/drawing/2014/main" id="{C9FABAAD-072C-4415-AE85-B75BF58CD4A9}"/>
                </a:ext>
              </a:extLst>
            </p:cNvPr>
            <p:cNvSpPr/>
            <p:nvPr/>
          </p:nvSpPr>
          <p:spPr>
            <a:xfrm>
              <a:off x="1845879" y="494715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: Shape 127">
              <a:extLst>
                <a:ext uri="{FF2B5EF4-FFF2-40B4-BE49-F238E27FC236}">
                  <a16:creationId xmlns:a16="http://schemas.microsoft.com/office/drawing/2014/main" id="{3FD83911-23BC-AC94-3637-5FAEFF102DB8}"/>
                </a:ext>
              </a:extLst>
            </p:cNvPr>
            <p:cNvSpPr/>
            <p:nvPr/>
          </p:nvSpPr>
          <p:spPr>
            <a:xfrm>
              <a:off x="2050983" y="494715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: Shape 128">
              <a:extLst>
                <a:ext uri="{FF2B5EF4-FFF2-40B4-BE49-F238E27FC236}">
                  <a16:creationId xmlns:a16="http://schemas.microsoft.com/office/drawing/2014/main" id="{D04A8CA8-DE7E-9065-286C-CB49A29EE68D}"/>
                </a:ext>
              </a:extLst>
            </p:cNvPr>
            <p:cNvSpPr/>
            <p:nvPr/>
          </p:nvSpPr>
          <p:spPr>
            <a:xfrm>
              <a:off x="2256086" y="4947157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: Shape 129">
              <a:extLst>
                <a:ext uri="{FF2B5EF4-FFF2-40B4-BE49-F238E27FC236}">
                  <a16:creationId xmlns:a16="http://schemas.microsoft.com/office/drawing/2014/main" id="{5EB2DA92-B276-5F00-4FB2-9BED490C4CE0}"/>
                </a:ext>
              </a:extLst>
            </p:cNvPr>
            <p:cNvSpPr/>
            <p:nvPr/>
          </p:nvSpPr>
          <p:spPr>
            <a:xfrm>
              <a:off x="-52" y="5179045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: Shape 130">
              <a:extLst>
                <a:ext uri="{FF2B5EF4-FFF2-40B4-BE49-F238E27FC236}">
                  <a16:creationId xmlns:a16="http://schemas.microsoft.com/office/drawing/2014/main" id="{C807E3C4-2D61-282B-019D-B2684120C854}"/>
                </a:ext>
              </a:extLst>
            </p:cNvPr>
            <p:cNvSpPr/>
            <p:nvPr/>
          </p:nvSpPr>
          <p:spPr>
            <a:xfrm>
              <a:off x="205051" y="5179045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31">
              <a:extLst>
                <a:ext uri="{FF2B5EF4-FFF2-40B4-BE49-F238E27FC236}">
                  <a16:creationId xmlns:a16="http://schemas.microsoft.com/office/drawing/2014/main" id="{1A821C51-366E-69D4-9601-4CE5D41323A9}"/>
                </a:ext>
              </a:extLst>
            </p:cNvPr>
            <p:cNvSpPr/>
            <p:nvPr/>
          </p:nvSpPr>
          <p:spPr>
            <a:xfrm>
              <a:off x="410154" y="5179045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132">
              <a:extLst>
                <a:ext uri="{FF2B5EF4-FFF2-40B4-BE49-F238E27FC236}">
                  <a16:creationId xmlns:a16="http://schemas.microsoft.com/office/drawing/2014/main" id="{E745874E-7F7D-73D9-9996-3E14F4669A63}"/>
                </a:ext>
              </a:extLst>
            </p:cNvPr>
            <p:cNvSpPr/>
            <p:nvPr/>
          </p:nvSpPr>
          <p:spPr>
            <a:xfrm>
              <a:off x="615258" y="5179045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133">
              <a:extLst>
                <a:ext uri="{FF2B5EF4-FFF2-40B4-BE49-F238E27FC236}">
                  <a16:creationId xmlns:a16="http://schemas.microsoft.com/office/drawing/2014/main" id="{280A261D-D59A-6E32-E86F-CDF053407885}"/>
                </a:ext>
              </a:extLst>
            </p:cNvPr>
            <p:cNvSpPr/>
            <p:nvPr/>
          </p:nvSpPr>
          <p:spPr>
            <a:xfrm>
              <a:off x="1435724" y="5179045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134">
              <a:extLst>
                <a:ext uri="{FF2B5EF4-FFF2-40B4-BE49-F238E27FC236}">
                  <a16:creationId xmlns:a16="http://schemas.microsoft.com/office/drawing/2014/main" id="{52D237B7-00C9-AE05-F420-E7C6868D989F}"/>
                </a:ext>
              </a:extLst>
            </p:cNvPr>
            <p:cNvSpPr/>
            <p:nvPr/>
          </p:nvSpPr>
          <p:spPr>
            <a:xfrm>
              <a:off x="1640775" y="5179045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135">
              <a:extLst>
                <a:ext uri="{FF2B5EF4-FFF2-40B4-BE49-F238E27FC236}">
                  <a16:creationId xmlns:a16="http://schemas.microsoft.com/office/drawing/2014/main" id="{862C0510-2EAB-4E50-29A9-3F861713BC29}"/>
                </a:ext>
              </a:extLst>
            </p:cNvPr>
            <p:cNvSpPr/>
            <p:nvPr/>
          </p:nvSpPr>
          <p:spPr>
            <a:xfrm>
              <a:off x="1845879" y="5179045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136">
              <a:extLst>
                <a:ext uri="{FF2B5EF4-FFF2-40B4-BE49-F238E27FC236}">
                  <a16:creationId xmlns:a16="http://schemas.microsoft.com/office/drawing/2014/main" id="{BFD17371-98FC-B8B0-3289-A9164E6086A7}"/>
                </a:ext>
              </a:extLst>
            </p:cNvPr>
            <p:cNvSpPr/>
            <p:nvPr/>
          </p:nvSpPr>
          <p:spPr>
            <a:xfrm>
              <a:off x="2050983" y="5179045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137">
              <a:extLst>
                <a:ext uri="{FF2B5EF4-FFF2-40B4-BE49-F238E27FC236}">
                  <a16:creationId xmlns:a16="http://schemas.microsoft.com/office/drawing/2014/main" id="{0D3AEB88-2B7A-8AFA-4482-C8906307209C}"/>
                </a:ext>
              </a:extLst>
            </p:cNvPr>
            <p:cNvSpPr/>
            <p:nvPr/>
          </p:nvSpPr>
          <p:spPr>
            <a:xfrm>
              <a:off x="2256086" y="5179045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138">
              <a:extLst>
                <a:ext uri="{FF2B5EF4-FFF2-40B4-BE49-F238E27FC236}">
                  <a16:creationId xmlns:a16="http://schemas.microsoft.com/office/drawing/2014/main" id="{825AF6A3-1EB0-2728-A2BC-34B78D24E24F}"/>
                </a:ext>
              </a:extLst>
            </p:cNvPr>
            <p:cNvSpPr/>
            <p:nvPr/>
          </p:nvSpPr>
          <p:spPr>
            <a:xfrm>
              <a:off x="-52" y="541098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139">
              <a:extLst>
                <a:ext uri="{FF2B5EF4-FFF2-40B4-BE49-F238E27FC236}">
                  <a16:creationId xmlns:a16="http://schemas.microsoft.com/office/drawing/2014/main" id="{E5641813-E11A-FE30-422E-857D21BFBC75}"/>
                </a:ext>
              </a:extLst>
            </p:cNvPr>
            <p:cNvSpPr/>
            <p:nvPr/>
          </p:nvSpPr>
          <p:spPr>
            <a:xfrm>
              <a:off x="205051" y="541098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140">
              <a:extLst>
                <a:ext uri="{FF2B5EF4-FFF2-40B4-BE49-F238E27FC236}">
                  <a16:creationId xmlns:a16="http://schemas.microsoft.com/office/drawing/2014/main" id="{8FB8559C-9382-A6CA-604C-5C5F9DACA556}"/>
                </a:ext>
              </a:extLst>
            </p:cNvPr>
            <p:cNvSpPr/>
            <p:nvPr/>
          </p:nvSpPr>
          <p:spPr>
            <a:xfrm>
              <a:off x="410154" y="541098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: Shape 141">
              <a:extLst>
                <a:ext uri="{FF2B5EF4-FFF2-40B4-BE49-F238E27FC236}">
                  <a16:creationId xmlns:a16="http://schemas.microsoft.com/office/drawing/2014/main" id="{D7A0DDB0-BCA2-AF29-451C-910EEFA1B0B6}"/>
                </a:ext>
              </a:extLst>
            </p:cNvPr>
            <p:cNvSpPr/>
            <p:nvPr/>
          </p:nvSpPr>
          <p:spPr>
            <a:xfrm>
              <a:off x="615258" y="541098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: Shape 142">
              <a:extLst>
                <a:ext uri="{FF2B5EF4-FFF2-40B4-BE49-F238E27FC236}">
                  <a16:creationId xmlns:a16="http://schemas.microsoft.com/office/drawing/2014/main" id="{07D58EC3-38B9-F88E-FF23-835FFF64B926}"/>
                </a:ext>
              </a:extLst>
            </p:cNvPr>
            <p:cNvSpPr/>
            <p:nvPr/>
          </p:nvSpPr>
          <p:spPr>
            <a:xfrm>
              <a:off x="1435724" y="541098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: Shape 143">
              <a:extLst>
                <a:ext uri="{FF2B5EF4-FFF2-40B4-BE49-F238E27FC236}">
                  <a16:creationId xmlns:a16="http://schemas.microsoft.com/office/drawing/2014/main" id="{7850BC46-CDC0-CFCB-DE34-35A1EAD4A728}"/>
                </a:ext>
              </a:extLst>
            </p:cNvPr>
            <p:cNvSpPr/>
            <p:nvPr/>
          </p:nvSpPr>
          <p:spPr>
            <a:xfrm>
              <a:off x="1640775" y="541098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" name="Freeform: Shape 144">
              <a:extLst>
                <a:ext uri="{FF2B5EF4-FFF2-40B4-BE49-F238E27FC236}">
                  <a16:creationId xmlns:a16="http://schemas.microsoft.com/office/drawing/2014/main" id="{43A5B199-DED3-6F06-A2B0-5B1658240547}"/>
                </a:ext>
              </a:extLst>
            </p:cNvPr>
            <p:cNvSpPr/>
            <p:nvPr/>
          </p:nvSpPr>
          <p:spPr>
            <a:xfrm>
              <a:off x="1845879" y="541098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" name="Freeform: Shape 145">
              <a:extLst>
                <a:ext uri="{FF2B5EF4-FFF2-40B4-BE49-F238E27FC236}">
                  <a16:creationId xmlns:a16="http://schemas.microsoft.com/office/drawing/2014/main" id="{473C4EA5-0D63-1D3F-2DF9-85D48FE6AB36}"/>
                </a:ext>
              </a:extLst>
            </p:cNvPr>
            <p:cNvSpPr/>
            <p:nvPr/>
          </p:nvSpPr>
          <p:spPr>
            <a:xfrm>
              <a:off x="2050983" y="541098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" name="Freeform: Shape 146">
              <a:extLst>
                <a:ext uri="{FF2B5EF4-FFF2-40B4-BE49-F238E27FC236}">
                  <a16:creationId xmlns:a16="http://schemas.microsoft.com/office/drawing/2014/main" id="{AFE4478E-C021-8C54-0661-52717542651D}"/>
                </a:ext>
              </a:extLst>
            </p:cNvPr>
            <p:cNvSpPr/>
            <p:nvPr/>
          </p:nvSpPr>
          <p:spPr>
            <a:xfrm>
              <a:off x="2256086" y="5410986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8"/>
                    <a:pt x="17507" y="78205"/>
                    <a:pt x="39207" y="78205"/>
                  </a:cubicBezTo>
                  <a:cubicBezTo>
                    <a:pt x="60907" y="78205"/>
                    <a:pt x="78467" y="60698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" name="Freeform: Shape 147">
              <a:extLst>
                <a:ext uri="{FF2B5EF4-FFF2-40B4-BE49-F238E27FC236}">
                  <a16:creationId xmlns:a16="http://schemas.microsoft.com/office/drawing/2014/main" id="{2679319C-57C0-ED47-F92C-C94CD281EF17}"/>
                </a:ext>
              </a:extLst>
            </p:cNvPr>
            <p:cNvSpPr/>
            <p:nvPr/>
          </p:nvSpPr>
          <p:spPr>
            <a:xfrm>
              <a:off x="-52" y="564287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7"/>
                    <a:pt x="17507" y="78205"/>
                    <a:pt x="39207" y="78205"/>
                  </a:cubicBezTo>
                  <a:cubicBezTo>
                    <a:pt x="60907" y="78205"/>
                    <a:pt x="78467" y="60697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" name="Freeform: Shape 148">
              <a:extLst>
                <a:ext uri="{FF2B5EF4-FFF2-40B4-BE49-F238E27FC236}">
                  <a16:creationId xmlns:a16="http://schemas.microsoft.com/office/drawing/2014/main" id="{F55FFE8B-44AD-AA62-34F6-399CEBF2EC97}"/>
                </a:ext>
              </a:extLst>
            </p:cNvPr>
            <p:cNvSpPr/>
            <p:nvPr/>
          </p:nvSpPr>
          <p:spPr>
            <a:xfrm>
              <a:off x="205051" y="564287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7"/>
                    <a:pt x="17507" y="78205"/>
                    <a:pt x="39207" y="78205"/>
                  </a:cubicBezTo>
                  <a:cubicBezTo>
                    <a:pt x="60907" y="78205"/>
                    <a:pt x="78467" y="60697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" name="Freeform: Shape 149">
              <a:extLst>
                <a:ext uri="{FF2B5EF4-FFF2-40B4-BE49-F238E27FC236}">
                  <a16:creationId xmlns:a16="http://schemas.microsoft.com/office/drawing/2014/main" id="{51509050-D92D-6B61-E937-FA11EC6B1060}"/>
                </a:ext>
              </a:extLst>
            </p:cNvPr>
            <p:cNvSpPr/>
            <p:nvPr/>
          </p:nvSpPr>
          <p:spPr>
            <a:xfrm>
              <a:off x="410154" y="564287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7"/>
                    <a:pt x="17507" y="78205"/>
                    <a:pt x="39207" y="78205"/>
                  </a:cubicBezTo>
                  <a:cubicBezTo>
                    <a:pt x="60907" y="78205"/>
                    <a:pt x="78467" y="60697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" name="Freeform: Shape 150">
              <a:extLst>
                <a:ext uri="{FF2B5EF4-FFF2-40B4-BE49-F238E27FC236}">
                  <a16:creationId xmlns:a16="http://schemas.microsoft.com/office/drawing/2014/main" id="{69602141-AB90-1688-07E6-4F2B6BD5A45D}"/>
                </a:ext>
              </a:extLst>
            </p:cNvPr>
            <p:cNvSpPr/>
            <p:nvPr/>
          </p:nvSpPr>
          <p:spPr>
            <a:xfrm>
              <a:off x="615258" y="564287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7"/>
                    <a:pt x="17507" y="78205"/>
                    <a:pt x="39207" y="78205"/>
                  </a:cubicBezTo>
                  <a:cubicBezTo>
                    <a:pt x="60907" y="78205"/>
                    <a:pt x="78467" y="60697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" name="Freeform: Shape 151">
              <a:extLst>
                <a:ext uri="{FF2B5EF4-FFF2-40B4-BE49-F238E27FC236}">
                  <a16:creationId xmlns:a16="http://schemas.microsoft.com/office/drawing/2014/main" id="{58C13146-21ED-78B6-9E2D-D8AC1AC9B937}"/>
                </a:ext>
              </a:extLst>
            </p:cNvPr>
            <p:cNvSpPr/>
            <p:nvPr/>
          </p:nvSpPr>
          <p:spPr>
            <a:xfrm>
              <a:off x="1435724" y="564287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7"/>
                    <a:pt x="17507" y="78205"/>
                    <a:pt x="39207" y="78205"/>
                  </a:cubicBezTo>
                  <a:cubicBezTo>
                    <a:pt x="60907" y="78205"/>
                    <a:pt x="78467" y="60697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Freeform: Shape 152">
              <a:extLst>
                <a:ext uri="{FF2B5EF4-FFF2-40B4-BE49-F238E27FC236}">
                  <a16:creationId xmlns:a16="http://schemas.microsoft.com/office/drawing/2014/main" id="{30EEBD53-0024-1227-8C02-1445C3D91AA9}"/>
                </a:ext>
              </a:extLst>
            </p:cNvPr>
            <p:cNvSpPr/>
            <p:nvPr/>
          </p:nvSpPr>
          <p:spPr>
            <a:xfrm>
              <a:off x="1640775" y="564287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7"/>
                    <a:pt x="17507" y="78205"/>
                    <a:pt x="39207" y="78205"/>
                  </a:cubicBezTo>
                  <a:cubicBezTo>
                    <a:pt x="60907" y="78205"/>
                    <a:pt x="78467" y="60697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Freeform: Shape 153">
              <a:extLst>
                <a:ext uri="{FF2B5EF4-FFF2-40B4-BE49-F238E27FC236}">
                  <a16:creationId xmlns:a16="http://schemas.microsoft.com/office/drawing/2014/main" id="{510FEF72-D2EF-8597-491E-B96EEA7F0B86}"/>
                </a:ext>
              </a:extLst>
            </p:cNvPr>
            <p:cNvSpPr/>
            <p:nvPr/>
          </p:nvSpPr>
          <p:spPr>
            <a:xfrm>
              <a:off x="1845879" y="564287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7"/>
                    <a:pt x="17507" y="78205"/>
                    <a:pt x="39207" y="78205"/>
                  </a:cubicBezTo>
                  <a:cubicBezTo>
                    <a:pt x="60907" y="78205"/>
                    <a:pt x="78467" y="60697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" name="Freeform: Shape 154">
              <a:extLst>
                <a:ext uri="{FF2B5EF4-FFF2-40B4-BE49-F238E27FC236}">
                  <a16:creationId xmlns:a16="http://schemas.microsoft.com/office/drawing/2014/main" id="{9BF07BB8-1D48-EE6C-0EFB-C44B0B2CAC96}"/>
                </a:ext>
              </a:extLst>
            </p:cNvPr>
            <p:cNvSpPr/>
            <p:nvPr/>
          </p:nvSpPr>
          <p:spPr>
            <a:xfrm>
              <a:off x="2050983" y="564287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7"/>
                    <a:pt x="17507" y="78205"/>
                    <a:pt x="39207" y="78205"/>
                  </a:cubicBezTo>
                  <a:cubicBezTo>
                    <a:pt x="60907" y="78205"/>
                    <a:pt x="78467" y="60697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" name="Freeform: Shape 155">
              <a:extLst>
                <a:ext uri="{FF2B5EF4-FFF2-40B4-BE49-F238E27FC236}">
                  <a16:creationId xmlns:a16="http://schemas.microsoft.com/office/drawing/2014/main" id="{8F24A24B-6796-AFE7-EE71-1958B84103E5}"/>
                </a:ext>
              </a:extLst>
            </p:cNvPr>
            <p:cNvSpPr/>
            <p:nvPr/>
          </p:nvSpPr>
          <p:spPr>
            <a:xfrm>
              <a:off x="2256086" y="5642874"/>
              <a:ext cx="78466" cy="78204"/>
            </a:xfrm>
            <a:custGeom>
              <a:avLst/>
              <a:gdLst>
                <a:gd name="connsiteX0" fmla="*/ 78467 w 78466"/>
                <a:gd name="connsiteY0" fmla="*/ 39102 h 78204"/>
                <a:gd name="connsiteX1" fmla="*/ 39207 w 78466"/>
                <a:gd name="connsiteY1" fmla="*/ 0 h 78204"/>
                <a:gd name="connsiteX2" fmla="*/ 0 w 78466"/>
                <a:gd name="connsiteY2" fmla="*/ 39102 h 78204"/>
                <a:gd name="connsiteX3" fmla="*/ 39207 w 78466"/>
                <a:gd name="connsiteY3" fmla="*/ 78205 h 78204"/>
                <a:gd name="connsiteX4" fmla="*/ 78467 w 78466"/>
                <a:gd name="connsiteY4" fmla="*/ 39102 h 78204"/>
                <a:gd name="connsiteX5" fmla="*/ 78467 w 78466"/>
                <a:gd name="connsiteY5" fmla="*/ 39102 h 7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466" h="78204">
                  <a:moveTo>
                    <a:pt x="78467" y="39102"/>
                  </a:moveTo>
                  <a:cubicBezTo>
                    <a:pt x="78467" y="17507"/>
                    <a:pt x="60855" y="0"/>
                    <a:pt x="39207" y="0"/>
                  </a:cubicBezTo>
                  <a:cubicBezTo>
                    <a:pt x="17559" y="0"/>
                    <a:pt x="0" y="17507"/>
                    <a:pt x="0" y="39102"/>
                  </a:cubicBezTo>
                  <a:cubicBezTo>
                    <a:pt x="0" y="60697"/>
                    <a:pt x="17507" y="78205"/>
                    <a:pt x="39207" y="78205"/>
                  </a:cubicBezTo>
                  <a:cubicBezTo>
                    <a:pt x="60907" y="78205"/>
                    <a:pt x="78467" y="60697"/>
                    <a:pt x="78467" y="39102"/>
                  </a:cubicBezTo>
                  <a:lnTo>
                    <a:pt x="78467" y="3910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74FE631-A3E3-48EB-B1D2-66DE16068C4A}"/>
              </a:ext>
            </a:extLst>
          </p:cNvPr>
          <p:cNvSpPr/>
          <p:nvPr/>
        </p:nvSpPr>
        <p:spPr>
          <a:xfrm>
            <a:off x="8897" y="1039297"/>
            <a:ext cx="2967056" cy="2161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FFD8A-D1C5-FEB7-483D-9E00EC049872}"/>
              </a:ext>
            </a:extLst>
          </p:cNvPr>
          <p:cNvSpPr/>
          <p:nvPr/>
        </p:nvSpPr>
        <p:spPr>
          <a:xfrm>
            <a:off x="0" y="6103508"/>
            <a:ext cx="12192000" cy="7544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98500" dist="1270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20E5B-DB4F-289B-CD86-ADD65BC0C208}"/>
              </a:ext>
            </a:extLst>
          </p:cNvPr>
          <p:cNvSpPr txBox="1"/>
          <p:nvPr/>
        </p:nvSpPr>
        <p:spPr>
          <a:xfrm>
            <a:off x="255639" y="6239288"/>
            <a:ext cx="10183761" cy="4465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lnSpc>
                <a:spcPct val="85000"/>
              </a:lnSpc>
            </a:pPr>
            <a:r>
              <a:rPr lang="en-BE" sz="900" baseline="30000" dirty="0">
                <a:solidFill>
                  <a:srgbClr val="474E51"/>
                </a:solidFill>
                <a:latin typeface="Museo Sans 300" panose="02000000000000000000"/>
              </a:rPr>
              <a:t>1</a:t>
            </a:r>
            <a:r>
              <a:rPr lang="pt-PT" sz="900" baseline="30000" dirty="0">
                <a:solidFill>
                  <a:srgbClr val="474E51"/>
                </a:solidFill>
                <a:latin typeface="Museo Sans 300" panose="02000000000000000000"/>
              </a:rPr>
              <a:t> </a:t>
            </a:r>
            <a:r>
              <a:rPr lang="en-BE" sz="900" dirty="0">
                <a:solidFill>
                  <a:srgbClr val="474E51"/>
                </a:solidFill>
                <a:latin typeface="Museo Sans 300" panose="02000000000000000000"/>
              </a:rPr>
              <a:t>FMCG Brands: Packaged Food, Pet Care, Health &amp; Beauty, Household Cleaning Products, </a:t>
            </a:r>
            <a:r>
              <a:rPr lang="en-US" sz="900" dirty="0">
                <a:solidFill>
                  <a:srgbClr val="474E51"/>
                </a:solidFill>
                <a:latin typeface="Museo Sans 300" panose="02000000000000000000"/>
              </a:rPr>
              <a:t>Paper Tissue &amp; Hygiene, </a:t>
            </a:r>
            <a:r>
              <a:rPr lang="en-BE" sz="900" dirty="0">
                <a:solidFill>
                  <a:srgbClr val="474E51"/>
                </a:solidFill>
                <a:latin typeface="Museo Sans 300" panose="02000000000000000000"/>
              </a:rPr>
              <a:t>Non alcoholic and Alcoholic Drinks purchased in Stores, consumption made at Home. EU 24.. No data for Petcare in Latvia, Lithuania and Slovenia </a:t>
            </a:r>
            <a:r>
              <a:rPr lang="pt-PT" sz="900" dirty="0">
                <a:solidFill>
                  <a:srgbClr val="474E51"/>
                </a:solidFill>
                <a:latin typeface="Museo Sans 300" panose="02000000000000000000"/>
              </a:rPr>
              <a:t>|</a:t>
            </a:r>
            <a:r>
              <a:rPr lang="pt-PT" sz="900" baseline="30000" dirty="0">
                <a:solidFill>
                  <a:srgbClr val="474E51"/>
                </a:solidFill>
                <a:latin typeface="Museo Sans 300" panose="02000000000000000000"/>
              </a:rPr>
              <a:t> </a:t>
            </a:r>
            <a:r>
              <a:rPr lang="en-BE" sz="900" baseline="30000" dirty="0">
                <a:solidFill>
                  <a:srgbClr val="474E51"/>
                </a:solidFill>
                <a:latin typeface="Museo Sans 300" panose="02000000000000000000"/>
              </a:rPr>
              <a:t>2</a:t>
            </a:r>
            <a:r>
              <a:rPr lang="pt-PT" sz="900" baseline="30000" dirty="0">
                <a:solidFill>
                  <a:srgbClr val="474E51"/>
                </a:solidFill>
                <a:latin typeface="Museo Sans 300" panose="02000000000000000000"/>
              </a:rPr>
              <a:t> </a:t>
            </a:r>
            <a:r>
              <a:rPr lang="en-BE" sz="900" dirty="0">
                <a:solidFill>
                  <a:srgbClr val="474E51"/>
                </a:solidFill>
                <a:latin typeface="Museo Sans 300" panose="02000000000000000000"/>
              </a:rPr>
              <a:t>Household Consumption: </a:t>
            </a:r>
            <a:r>
              <a:rPr lang="fr-BE" sz="900" dirty="0">
                <a:solidFill>
                  <a:srgbClr val="474E51"/>
                </a:solidFill>
                <a:latin typeface="Museo Sans 300" panose="02000000000000000000"/>
              </a:rPr>
              <a:t>Food and non-</a:t>
            </a:r>
            <a:r>
              <a:rPr lang="fr-BE" sz="900" dirty="0" err="1">
                <a:solidFill>
                  <a:srgbClr val="474E51"/>
                </a:solidFill>
                <a:latin typeface="Museo Sans 300" panose="02000000000000000000"/>
              </a:rPr>
              <a:t>alcoholic</a:t>
            </a:r>
            <a:r>
              <a:rPr lang="fr-BE" sz="900" dirty="0">
                <a:solidFill>
                  <a:srgbClr val="474E51"/>
                </a:solidFill>
                <a:latin typeface="Museo Sans 300" panose="02000000000000000000"/>
              </a:rPr>
              <a:t> </a:t>
            </a:r>
            <a:r>
              <a:rPr lang="fr-BE" sz="900" dirty="0" err="1">
                <a:solidFill>
                  <a:srgbClr val="474E51"/>
                </a:solidFill>
                <a:latin typeface="Museo Sans 300" panose="02000000000000000000"/>
              </a:rPr>
              <a:t>beverages</a:t>
            </a:r>
            <a:r>
              <a:rPr lang="en-BE" sz="900" dirty="0">
                <a:solidFill>
                  <a:srgbClr val="474E51"/>
                </a:solidFill>
                <a:latin typeface="Museo Sans 300" panose="02000000000000000000"/>
              </a:rPr>
              <a:t>; </a:t>
            </a:r>
            <a:r>
              <a:rPr lang="fr-BE" sz="900" dirty="0" err="1">
                <a:solidFill>
                  <a:srgbClr val="474E51"/>
                </a:solidFill>
                <a:latin typeface="Museo Sans 300" panose="02000000000000000000"/>
              </a:rPr>
              <a:t>Clothing</a:t>
            </a:r>
            <a:r>
              <a:rPr lang="fr-BE" sz="900" dirty="0">
                <a:solidFill>
                  <a:srgbClr val="474E51"/>
                </a:solidFill>
                <a:latin typeface="Museo Sans 300" panose="02000000000000000000"/>
              </a:rPr>
              <a:t> and </a:t>
            </a:r>
            <a:r>
              <a:rPr lang="fr-BE" sz="900" dirty="0" err="1">
                <a:solidFill>
                  <a:srgbClr val="474E51"/>
                </a:solidFill>
                <a:latin typeface="Museo Sans 300" panose="02000000000000000000"/>
              </a:rPr>
              <a:t>footwear</a:t>
            </a:r>
            <a:r>
              <a:rPr lang="en-BE" sz="900" dirty="0">
                <a:solidFill>
                  <a:srgbClr val="474E51"/>
                </a:solidFill>
                <a:latin typeface="Museo Sans 300" panose="02000000000000000000"/>
              </a:rPr>
              <a:t>;</a:t>
            </a:r>
            <a:r>
              <a:rPr lang="en-US" sz="900" dirty="0">
                <a:solidFill>
                  <a:srgbClr val="474E51"/>
                </a:solidFill>
                <a:latin typeface="Museo Sans 300" panose="02000000000000000000"/>
              </a:rPr>
              <a:t> Housing, water, electricity, gas and other fuels</a:t>
            </a:r>
            <a:r>
              <a:rPr lang="en-BE" sz="900" dirty="0">
                <a:solidFill>
                  <a:srgbClr val="474E51"/>
                </a:solidFill>
                <a:latin typeface="Museo Sans 300" panose="02000000000000000000"/>
              </a:rPr>
              <a:t>;</a:t>
            </a:r>
            <a:r>
              <a:rPr lang="en-US" sz="900" dirty="0">
                <a:solidFill>
                  <a:srgbClr val="474E51"/>
                </a:solidFill>
                <a:latin typeface="Museo Sans 300" panose="02000000000000000000"/>
              </a:rPr>
              <a:t> Furnishings, household equipment and routine household maintenance</a:t>
            </a:r>
            <a:r>
              <a:rPr lang="en-BE" sz="900" dirty="0">
                <a:solidFill>
                  <a:srgbClr val="474E51"/>
                </a:solidFill>
                <a:latin typeface="Museo Sans 300" panose="02000000000000000000"/>
              </a:rPr>
              <a:t>;</a:t>
            </a:r>
            <a:r>
              <a:rPr lang="fr-BE" sz="900" dirty="0">
                <a:solidFill>
                  <a:srgbClr val="474E51"/>
                </a:solidFill>
                <a:latin typeface="Museo Sans 300" panose="02000000000000000000"/>
              </a:rPr>
              <a:t> </a:t>
            </a:r>
            <a:r>
              <a:rPr lang="fr-BE" sz="900" dirty="0" err="1">
                <a:solidFill>
                  <a:srgbClr val="474E51"/>
                </a:solidFill>
                <a:latin typeface="Museo Sans 300" panose="02000000000000000000"/>
              </a:rPr>
              <a:t>Health</a:t>
            </a:r>
            <a:r>
              <a:rPr lang="en-BE" sz="900" dirty="0">
                <a:solidFill>
                  <a:srgbClr val="474E51"/>
                </a:solidFill>
                <a:latin typeface="Museo Sans 300" panose="02000000000000000000"/>
              </a:rPr>
              <a:t>;Transport, Communication, Recreation &amp; Entertainment including Culture; </a:t>
            </a:r>
            <a:r>
              <a:rPr lang="fr-BE" sz="900" dirty="0">
                <a:solidFill>
                  <a:srgbClr val="474E51"/>
                </a:solidFill>
                <a:latin typeface="Museo Sans 300" panose="02000000000000000000"/>
              </a:rPr>
              <a:t>Restaurants and </a:t>
            </a:r>
            <a:r>
              <a:rPr lang="fr-BE" sz="900" dirty="0" err="1">
                <a:solidFill>
                  <a:srgbClr val="474E51"/>
                </a:solidFill>
                <a:latin typeface="Museo Sans 300" panose="02000000000000000000"/>
              </a:rPr>
              <a:t>hotels</a:t>
            </a:r>
            <a:r>
              <a:rPr lang="en-BE" sz="900" dirty="0">
                <a:solidFill>
                  <a:srgbClr val="474E51"/>
                </a:solidFill>
                <a:latin typeface="Museo Sans 300" panose="02000000000000000000"/>
              </a:rPr>
              <a:t>;</a:t>
            </a:r>
            <a:r>
              <a:rPr lang="fr-BE" sz="900" dirty="0">
                <a:solidFill>
                  <a:srgbClr val="474E51"/>
                </a:solidFill>
                <a:latin typeface="Museo Sans 300" panose="02000000000000000000"/>
              </a:rPr>
              <a:t> </a:t>
            </a:r>
            <a:r>
              <a:rPr lang="fr-BE" sz="900" dirty="0" err="1">
                <a:solidFill>
                  <a:srgbClr val="474E51"/>
                </a:solidFill>
                <a:latin typeface="Museo Sans 300" panose="02000000000000000000"/>
              </a:rPr>
              <a:t>Miscellaneous</a:t>
            </a:r>
            <a:r>
              <a:rPr lang="fr-BE" sz="900" dirty="0">
                <a:solidFill>
                  <a:srgbClr val="474E51"/>
                </a:solidFill>
                <a:latin typeface="Museo Sans 300" panose="02000000000000000000"/>
              </a:rPr>
              <a:t> </a:t>
            </a:r>
            <a:r>
              <a:rPr lang="fr-BE" sz="900" dirty="0" err="1">
                <a:solidFill>
                  <a:srgbClr val="474E51"/>
                </a:solidFill>
                <a:latin typeface="Museo Sans 300" panose="02000000000000000000"/>
              </a:rPr>
              <a:t>goods</a:t>
            </a:r>
            <a:r>
              <a:rPr lang="fr-BE" sz="900" dirty="0">
                <a:solidFill>
                  <a:srgbClr val="474E51"/>
                </a:solidFill>
                <a:latin typeface="Museo Sans 300" panose="02000000000000000000"/>
              </a:rPr>
              <a:t> and services.</a:t>
            </a:r>
            <a:endParaRPr lang="en-BE" sz="900" dirty="0">
              <a:solidFill>
                <a:srgbClr val="474E51"/>
              </a:solidFill>
              <a:latin typeface="Museo Sans 300" panose="02000000000000000000"/>
            </a:endParaRPr>
          </a:p>
        </p:txBody>
      </p:sp>
      <p:sp>
        <p:nvSpPr>
          <p:cNvPr id="25" name="object 159">
            <a:extLst>
              <a:ext uri="{FF2B5EF4-FFF2-40B4-BE49-F238E27FC236}">
                <a16:creationId xmlns:a16="http://schemas.microsoft.com/office/drawing/2014/main" id="{49862EB9-7B17-68FD-618C-BBF3923B7083}"/>
              </a:ext>
            </a:extLst>
          </p:cNvPr>
          <p:cNvSpPr txBox="1"/>
          <p:nvPr/>
        </p:nvSpPr>
        <p:spPr>
          <a:xfrm>
            <a:off x="9103361" y="5122309"/>
            <a:ext cx="2089338" cy="37510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25780" marR="30480" indent="-488315" algn="r">
              <a:lnSpc>
                <a:spcPct val="80000"/>
              </a:lnSpc>
              <a:spcBef>
                <a:spcPts val="315"/>
              </a:spcBef>
            </a:pPr>
            <a:r>
              <a:rPr sz="9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Source: Eurostat</a:t>
            </a:r>
            <a:r>
              <a:rPr lang="en-US" sz="9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 2022</a:t>
            </a:r>
            <a:r>
              <a:rPr sz="900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 GDP</a:t>
            </a:r>
            <a:br>
              <a:rPr lang="en-US" sz="900" spc="-20">
                <a:solidFill>
                  <a:srgbClr val="474E51"/>
                </a:solidFill>
                <a:latin typeface="Museo Sans 300" panose="02000000000000000000"/>
                <a:cs typeface="Arial"/>
              </a:rPr>
            </a:br>
            <a:r>
              <a:rPr sz="900" spc="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900">
                <a:solidFill>
                  <a:srgbClr val="474E51"/>
                </a:solidFill>
                <a:latin typeface="Museo Sans 300" panose="02000000000000000000"/>
                <a:cs typeface="Arial"/>
              </a:rPr>
              <a:t>and</a:t>
            </a:r>
            <a:r>
              <a:rPr sz="900" spc="1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900">
                <a:solidFill>
                  <a:srgbClr val="474E51"/>
                </a:solidFill>
                <a:latin typeface="Museo Sans 300" panose="02000000000000000000"/>
                <a:cs typeface="Arial"/>
              </a:rPr>
              <a:t>main</a:t>
            </a:r>
            <a:r>
              <a:rPr lang="pt-PT" sz="900" spc="2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9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components,</a:t>
            </a:r>
            <a:r>
              <a:rPr lang="pt-PT" sz="9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900" spc="10">
                <a:solidFill>
                  <a:srgbClr val="474E51"/>
                </a:solidFill>
                <a:latin typeface="Museo Sans 300" panose="02000000000000000000"/>
                <a:cs typeface="Arial"/>
              </a:rPr>
              <a:t>Euromonitor</a:t>
            </a:r>
            <a:r>
              <a:rPr lang="pt-PT" sz="900" spc="6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900" spc="10">
                <a:solidFill>
                  <a:srgbClr val="474E51"/>
                </a:solidFill>
                <a:latin typeface="Museo Sans 300" panose="02000000000000000000"/>
                <a:cs typeface="Arial"/>
              </a:rPr>
              <a:t>for</a:t>
            </a:r>
            <a:r>
              <a:rPr sz="900" spc="5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900">
                <a:solidFill>
                  <a:srgbClr val="474E51"/>
                </a:solidFill>
                <a:latin typeface="Museo Sans 300" panose="02000000000000000000"/>
                <a:cs typeface="Arial"/>
              </a:rPr>
              <a:t>brands</a:t>
            </a:r>
            <a:r>
              <a:rPr lang="en-US" sz="900" spc="6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900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data</a:t>
            </a:r>
            <a:endParaRPr sz="900">
              <a:solidFill>
                <a:srgbClr val="474E51"/>
              </a:solidFill>
              <a:latin typeface="Museo Sans 300" panose="02000000000000000000"/>
              <a:cs typeface="Arial"/>
            </a:endParaRPr>
          </a:p>
        </p:txBody>
      </p:sp>
      <p:pic>
        <p:nvPicPr>
          <p:cNvPr id="229" name="Graphic 228">
            <a:extLst>
              <a:ext uri="{FF2B5EF4-FFF2-40B4-BE49-F238E27FC236}">
                <a16:creationId xmlns:a16="http://schemas.microsoft.com/office/drawing/2014/main" id="{94FD01B3-22FB-19E2-33F8-79AB64B26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220" y="1757564"/>
            <a:ext cx="2781840" cy="3689982"/>
          </a:xfrm>
          <a:prstGeom prst="rect">
            <a:avLst/>
          </a:prstGeom>
        </p:spPr>
      </p:pic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9376DB1-0D61-5276-92F9-BF28D273D6F9}"/>
              </a:ext>
            </a:extLst>
          </p:cNvPr>
          <p:cNvGrpSpPr/>
          <p:nvPr/>
        </p:nvGrpSpPr>
        <p:grpSpPr>
          <a:xfrm>
            <a:off x="8801212" y="2124398"/>
            <a:ext cx="2418479" cy="1660057"/>
            <a:chOff x="3070349" y="2997746"/>
            <a:chExt cx="2418479" cy="1660057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212ED502-269B-A15E-B1F3-5B2BC1E41F5E}"/>
                </a:ext>
              </a:extLst>
            </p:cNvPr>
            <p:cNvSpPr txBox="1"/>
            <p:nvPr/>
          </p:nvSpPr>
          <p:spPr>
            <a:xfrm>
              <a:off x="3070349" y="2997746"/>
              <a:ext cx="2418479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-30" normalizeH="0" baseline="0" noProof="0">
                  <a:ln>
                    <a:noFill/>
                  </a:ln>
                  <a:solidFill>
                    <a:srgbClr val="00B7F1"/>
                  </a:solidFill>
                  <a:effectLst/>
                  <a:uLnTx/>
                  <a:uFillTx/>
                  <a:latin typeface="Museo Sans 700" panose="02000000000000000000" pitchFamily="50" charset="0"/>
                  <a:ea typeface="Verdana" panose="020B0604030504040204" pitchFamily="34" charset="0"/>
                </a:rPr>
                <a:t>€652 Billion</a:t>
              </a:r>
              <a:endParaRPr kumimoji="0" lang="en-GB" sz="3200" b="1" i="0" u="none" strike="noStrike" kern="1200" cap="none" spc="-30" normalizeH="0" baseline="30000" noProof="0">
                <a:ln>
                  <a:noFill/>
                </a:ln>
                <a:solidFill>
                  <a:srgbClr val="00B7F1"/>
                </a:solidFill>
                <a:effectLst/>
                <a:uLnTx/>
                <a:uFillTx/>
                <a:latin typeface="Museo Sans 700" panose="02000000000000000000" pitchFamily="50" charset="0"/>
                <a:ea typeface="Verdana" panose="020B0604030504040204" pitchFamily="34" charset="0"/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C8CBBB31-CCEB-B4FD-69A7-90AA924F6BDD}"/>
                </a:ext>
              </a:extLst>
            </p:cNvPr>
            <p:cNvSpPr txBox="1"/>
            <p:nvPr/>
          </p:nvSpPr>
          <p:spPr>
            <a:xfrm>
              <a:off x="4081752" y="4233071"/>
              <a:ext cx="1229758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spc="-3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8,1%</a:t>
              </a:r>
              <a:endParaRPr lang="en-GB" sz="2400" spc="-30" baseline="30000">
                <a:solidFill>
                  <a:srgbClr val="484E51"/>
                </a:solidFill>
                <a:latin typeface="Museo Sans 300" panose="02000000000000000000" pitchFamily="50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42E28B9-C4D2-F90A-AB7C-2456F73001A7}"/>
              </a:ext>
            </a:extLst>
          </p:cNvPr>
          <p:cNvGrpSpPr/>
          <p:nvPr/>
        </p:nvGrpSpPr>
        <p:grpSpPr>
          <a:xfrm>
            <a:off x="8216991" y="2155083"/>
            <a:ext cx="3197405" cy="1273916"/>
            <a:chOff x="2455545" y="2588895"/>
            <a:chExt cx="3197405" cy="1273916"/>
          </a:xfrm>
        </p:grpSpPr>
        <p:sp>
          <p:nvSpPr>
            <p:cNvPr id="234" name="Rectangle 156">
              <a:extLst>
                <a:ext uri="{FF2B5EF4-FFF2-40B4-BE49-F238E27FC236}">
                  <a16:creationId xmlns:a16="http://schemas.microsoft.com/office/drawing/2014/main" id="{B465B25B-5686-89E4-9C17-FCF8BF9F53AA}"/>
                </a:ext>
              </a:extLst>
            </p:cNvPr>
            <p:cNvSpPr/>
            <p:nvPr/>
          </p:nvSpPr>
          <p:spPr>
            <a:xfrm rot="5400000" flipH="1">
              <a:off x="3480588" y="1690450"/>
              <a:ext cx="1205283" cy="3139440"/>
            </a:xfrm>
            <a:custGeom>
              <a:avLst/>
              <a:gdLst>
                <a:gd name="connsiteX0" fmla="*/ 0 w 1677635"/>
                <a:gd name="connsiteY0" fmla="*/ 0 h 1032252"/>
                <a:gd name="connsiteX1" fmla="*/ 1677635 w 1677635"/>
                <a:gd name="connsiteY1" fmla="*/ 0 h 1032252"/>
                <a:gd name="connsiteX2" fmla="*/ 1677635 w 1677635"/>
                <a:gd name="connsiteY2" fmla="*/ 1032252 h 1032252"/>
                <a:gd name="connsiteX3" fmla="*/ 0 w 1677635"/>
                <a:gd name="connsiteY3" fmla="*/ 1032252 h 1032252"/>
                <a:gd name="connsiteX4" fmla="*/ 0 w 1677635"/>
                <a:gd name="connsiteY4" fmla="*/ 0 h 1032252"/>
                <a:gd name="connsiteX0" fmla="*/ 0 w 1677635"/>
                <a:gd name="connsiteY0" fmla="*/ 1032252 h 1123692"/>
                <a:gd name="connsiteX1" fmla="*/ 0 w 1677635"/>
                <a:gd name="connsiteY1" fmla="*/ 0 h 1123692"/>
                <a:gd name="connsiteX2" fmla="*/ 1677635 w 1677635"/>
                <a:gd name="connsiteY2" fmla="*/ 0 h 1123692"/>
                <a:gd name="connsiteX3" fmla="*/ 1677635 w 1677635"/>
                <a:gd name="connsiteY3" fmla="*/ 1032252 h 1123692"/>
                <a:gd name="connsiteX4" fmla="*/ 91440 w 1677635"/>
                <a:gd name="connsiteY4" fmla="*/ 1123692 h 1123692"/>
                <a:gd name="connsiteX0" fmla="*/ 0 w 1677635"/>
                <a:gd name="connsiteY0" fmla="*/ 1032252 h 1032252"/>
                <a:gd name="connsiteX1" fmla="*/ 0 w 1677635"/>
                <a:gd name="connsiteY1" fmla="*/ 0 h 1032252"/>
                <a:gd name="connsiteX2" fmla="*/ 1677635 w 1677635"/>
                <a:gd name="connsiteY2" fmla="*/ 0 h 1032252"/>
                <a:gd name="connsiteX3" fmla="*/ 1677635 w 1677635"/>
                <a:gd name="connsiteY3" fmla="*/ 1032252 h 1032252"/>
                <a:gd name="connsiteX0" fmla="*/ 0 w 1677635"/>
                <a:gd name="connsiteY0" fmla="*/ 0 h 1032252"/>
                <a:gd name="connsiteX1" fmla="*/ 1677635 w 1677635"/>
                <a:gd name="connsiteY1" fmla="*/ 0 h 1032252"/>
                <a:gd name="connsiteX2" fmla="*/ 1677635 w 1677635"/>
                <a:gd name="connsiteY2" fmla="*/ 1032252 h 103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7635" h="1032252">
                  <a:moveTo>
                    <a:pt x="0" y="0"/>
                  </a:moveTo>
                  <a:lnTo>
                    <a:pt x="1677635" y="0"/>
                  </a:lnTo>
                  <a:lnTo>
                    <a:pt x="1677635" y="1032252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  <a:tailEnd type="non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useo Sans 300" panose="02000000000000000000"/>
              </a:endParaRP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E821BEEC-0F35-6A0D-471A-653A7E251734}"/>
                </a:ext>
              </a:extLst>
            </p:cNvPr>
            <p:cNvSpPr/>
            <p:nvPr/>
          </p:nvSpPr>
          <p:spPr>
            <a:xfrm>
              <a:off x="2455545" y="2588895"/>
              <a:ext cx="133350" cy="13335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useo Sans 300" panose="02000000000000000000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94B0BEFA-7F3E-50F1-D4B4-3477EE9B91D0}"/>
              </a:ext>
            </a:extLst>
          </p:cNvPr>
          <p:cNvGrpSpPr/>
          <p:nvPr/>
        </p:nvGrpSpPr>
        <p:grpSpPr>
          <a:xfrm>
            <a:off x="9468172" y="3882506"/>
            <a:ext cx="2019258" cy="1076960"/>
            <a:chOff x="3316675" y="4074160"/>
            <a:chExt cx="2019258" cy="1076960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72F6A9FB-3CF0-4E42-DD9F-1FA001C61F46}"/>
                </a:ext>
              </a:extLst>
            </p:cNvPr>
            <p:cNvSpPr/>
            <p:nvPr/>
          </p:nvSpPr>
          <p:spPr>
            <a:xfrm>
              <a:off x="3316675" y="4074160"/>
              <a:ext cx="1946205" cy="1076960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tailEnd type="non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useo Sans 300" panose="02000000000000000000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28E3D092-0A9F-9743-671F-821C650A1632}"/>
                </a:ext>
              </a:extLst>
            </p:cNvPr>
            <p:cNvSpPr txBox="1"/>
            <p:nvPr/>
          </p:nvSpPr>
          <p:spPr>
            <a:xfrm>
              <a:off x="3658470" y="4218013"/>
              <a:ext cx="1504029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spc="-3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FMCG Brands</a:t>
              </a:r>
              <a:r>
                <a:rPr lang="en-GB" sz="1400" spc="-30" baseline="300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 </a:t>
              </a:r>
              <a:endParaRPr lang="en-GB" sz="1400" spc="-30">
                <a:solidFill>
                  <a:srgbClr val="484E51"/>
                </a:solidFill>
                <a:latin typeface="Museo Sans 300" panose="02000000000000000000" pitchFamily="50" charset="0"/>
                <a:ea typeface="Verdana" panose="020B0604030504040204" pitchFamily="34" charset="0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D132E57E-925E-F0DD-4ABA-5BD31F056B26}"/>
                </a:ext>
              </a:extLst>
            </p:cNvPr>
            <p:cNvSpPr txBox="1"/>
            <p:nvPr/>
          </p:nvSpPr>
          <p:spPr>
            <a:xfrm>
              <a:off x="3658470" y="4553422"/>
              <a:ext cx="1677463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spc="-3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Other Household consumption</a:t>
              </a: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32F064E9-7FEF-F8A4-C8F4-8B22F495C02E}"/>
                </a:ext>
              </a:extLst>
            </p:cNvPr>
            <p:cNvSpPr/>
            <p:nvPr/>
          </p:nvSpPr>
          <p:spPr>
            <a:xfrm>
              <a:off x="3489960" y="4254500"/>
              <a:ext cx="168509" cy="174702"/>
            </a:xfrm>
            <a:prstGeom prst="rect">
              <a:avLst/>
            </a:pr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useo Sans 300" panose="02000000000000000000"/>
              </a:endParaRPr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925EB900-9DE7-0D02-8701-5C4F72999BCC}"/>
                </a:ext>
              </a:extLst>
            </p:cNvPr>
            <p:cNvSpPr/>
            <p:nvPr/>
          </p:nvSpPr>
          <p:spPr>
            <a:xfrm>
              <a:off x="3489960" y="4596765"/>
              <a:ext cx="168509" cy="174702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useo Sans 300" panose="02000000000000000000"/>
              </a:endParaRP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93A5700-E215-5E25-AD56-827206668D69}"/>
              </a:ext>
            </a:extLst>
          </p:cNvPr>
          <p:cNvGrpSpPr/>
          <p:nvPr/>
        </p:nvGrpSpPr>
        <p:grpSpPr>
          <a:xfrm>
            <a:off x="7143" y="1715756"/>
            <a:ext cx="3159946" cy="839953"/>
            <a:chOff x="287456" y="1632060"/>
            <a:chExt cx="1756081" cy="839953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2C979717-D790-A104-DC3A-2389F20168B1}"/>
                </a:ext>
              </a:extLst>
            </p:cNvPr>
            <p:cNvSpPr txBox="1"/>
            <p:nvPr/>
          </p:nvSpPr>
          <p:spPr>
            <a:xfrm>
              <a:off x="287456" y="1632060"/>
              <a:ext cx="1595531" cy="839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lnSpc>
                  <a:spcPct val="85000"/>
                </a:lnSpc>
                <a:defRPr/>
              </a:pPr>
              <a:r>
                <a:rPr lang="en-GB" sz="2800" b="1" spc="-30">
                  <a:solidFill>
                    <a:srgbClr val="00B7F1"/>
                  </a:solidFill>
                  <a:latin typeface="Museo Sans 700" panose="02000000000000000000" pitchFamily="50" charset="0"/>
                  <a:ea typeface="Verdana" panose="020B0604030504040204" pitchFamily="34" charset="0"/>
                </a:rPr>
                <a:t>Household consumption</a:t>
              </a:r>
              <a:endParaRPr lang="en-GB" sz="2800" b="1" spc="-30">
                <a:solidFill>
                  <a:srgbClr val="00B7F1"/>
                </a:solidFill>
                <a:latin typeface="Museo Sans 500" panose="02000000000000000000" pitchFamily="50" charset="0"/>
                <a:ea typeface="Verdana" panose="020B0604030504040204" pitchFamily="34" charset="0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687C782D-EE58-5C17-23D5-166310A93B2F}"/>
                </a:ext>
              </a:extLst>
            </p:cNvPr>
            <p:cNvSpPr txBox="1"/>
            <p:nvPr/>
          </p:nvSpPr>
          <p:spPr>
            <a:xfrm>
              <a:off x="1680928" y="1973704"/>
              <a:ext cx="3626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spc="-30" baseline="30000">
                  <a:solidFill>
                    <a:srgbClr val="00B7F1"/>
                  </a:solidFill>
                  <a:latin typeface="Museo Sans 500" panose="02000000000000000000" pitchFamily="50" charset="0"/>
                  <a:ea typeface="Verdana" panose="020B0604030504040204" pitchFamily="34" charset="0"/>
                </a:rPr>
                <a:t>2</a:t>
              </a:r>
              <a:endParaRPr lang="en-GB" sz="1600">
                <a:solidFill>
                  <a:srgbClr val="00B7F1"/>
                </a:solidFill>
              </a:endParaRPr>
            </a:p>
          </p:txBody>
        </p:sp>
      </p:grpSp>
      <p:sp>
        <p:nvSpPr>
          <p:cNvPr id="249" name="Rectangle 248">
            <a:extLst>
              <a:ext uri="{FF2B5EF4-FFF2-40B4-BE49-F238E27FC236}">
                <a16:creationId xmlns:a16="http://schemas.microsoft.com/office/drawing/2014/main" id="{956B8C5B-F38A-5828-23F0-B348667F3EE7}"/>
              </a:ext>
            </a:extLst>
          </p:cNvPr>
          <p:cNvSpPr/>
          <p:nvPr/>
        </p:nvSpPr>
        <p:spPr>
          <a:xfrm>
            <a:off x="0" y="0"/>
            <a:ext cx="12191998" cy="1192192"/>
          </a:xfrm>
          <a:prstGeom prst="rect">
            <a:avLst/>
          </a:prstGeom>
          <a:solidFill>
            <a:srgbClr val="00B7F1"/>
          </a:solidFill>
          <a:ln>
            <a:noFill/>
          </a:ln>
          <a:effectLst>
            <a:outerShdw blurRad="698500" dist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52E7BF4F-D987-78F9-6AD2-F2F7F2B25CE7}"/>
              </a:ext>
            </a:extLst>
          </p:cNvPr>
          <p:cNvSpPr txBox="1"/>
          <p:nvPr/>
        </p:nvSpPr>
        <p:spPr>
          <a:xfrm>
            <a:off x="235351" y="231381"/>
            <a:ext cx="11721296" cy="695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0400" marR="5080" indent="-647700" algn="ctr">
              <a:lnSpc>
                <a:spcPct val="85000"/>
              </a:lnSpc>
              <a:spcBef>
                <a:spcPts val="530"/>
              </a:spcBef>
            </a:pP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Consumption</a:t>
            </a:r>
            <a:r>
              <a:rPr lang="en-US" sz="2300" b="1" spc="2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 spc="-125">
                <a:solidFill>
                  <a:srgbClr val="FFFFFF"/>
                </a:solidFill>
                <a:latin typeface="Museo Sans 500" panose="02000000000000000000"/>
                <a:cs typeface="Arial"/>
              </a:rPr>
              <a:t>is</a:t>
            </a:r>
            <a:r>
              <a:rPr lang="en-US" sz="2300" b="1" spc="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a</a:t>
            </a:r>
            <a:r>
              <a:rPr lang="en-US" sz="2300" b="1" spc="-10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key</a:t>
            </a:r>
            <a:r>
              <a:rPr lang="en-US" sz="2300" b="1" spc="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contributor</a:t>
            </a:r>
            <a:r>
              <a:rPr lang="en-US" sz="2300" b="1" spc="4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 spc="55">
                <a:solidFill>
                  <a:srgbClr val="FFFFFF"/>
                </a:solidFill>
                <a:latin typeface="Museo Sans 500" panose="02000000000000000000"/>
                <a:cs typeface="Arial"/>
              </a:rPr>
              <a:t>to</a:t>
            </a:r>
            <a:r>
              <a:rPr lang="en-US" sz="2300" b="1" spc="-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the</a:t>
            </a:r>
            <a:r>
              <a:rPr lang="en-US" sz="2300" b="1" spc="10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economy.</a:t>
            </a:r>
            <a:r>
              <a:rPr lang="en-US" sz="2300" b="1" spc="20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The</a:t>
            </a:r>
            <a:r>
              <a:rPr lang="en-US" sz="2300" b="1" spc="10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consumer goods</a:t>
            </a:r>
            <a:r>
              <a:rPr lang="en-US" sz="2300" b="1" spc="1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 spc="-10">
                <a:solidFill>
                  <a:srgbClr val="FFFFFF"/>
                </a:solidFill>
                <a:latin typeface="Museo Sans 500" panose="02000000000000000000"/>
                <a:cs typeface="Arial"/>
              </a:rPr>
              <a:t>industry </a:t>
            </a:r>
            <a:r>
              <a:rPr lang="en-US" sz="2300" b="1" spc="-145">
                <a:solidFill>
                  <a:srgbClr val="FFFFFF"/>
                </a:solidFill>
                <a:latin typeface="Museo Sans 500" panose="02000000000000000000"/>
                <a:cs typeface="Arial"/>
              </a:rPr>
              <a:t>is</a:t>
            </a:r>
            <a:r>
              <a:rPr lang="en-US" sz="2300" b="1" spc="-1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an</a:t>
            </a:r>
            <a:r>
              <a:rPr lang="en-US" sz="2300" b="1" spc="-2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 spc="-35">
                <a:solidFill>
                  <a:srgbClr val="FFFFFF"/>
                </a:solidFill>
                <a:latin typeface="Museo Sans 500" panose="02000000000000000000"/>
                <a:cs typeface="Arial"/>
              </a:rPr>
              <a:t>essential</a:t>
            </a:r>
            <a:r>
              <a:rPr lang="en-US" sz="2300" b="1" spc="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motor</a:t>
            </a:r>
            <a:r>
              <a:rPr lang="en-US" sz="2300" b="1" spc="-10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of the</a:t>
            </a:r>
            <a:r>
              <a:rPr lang="en-US" sz="2300" b="1" spc="-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 spc="-50">
                <a:solidFill>
                  <a:srgbClr val="FFFFFF"/>
                </a:solidFill>
                <a:latin typeface="Museo Sans 500" panose="02000000000000000000"/>
                <a:cs typeface="Arial"/>
              </a:rPr>
              <a:t>EU</a:t>
            </a:r>
            <a:r>
              <a:rPr lang="en-US" sz="2300" b="1" spc="-1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economy driven</a:t>
            </a:r>
            <a:r>
              <a:rPr lang="en-US" sz="2300" b="1" spc="-10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by</a:t>
            </a:r>
            <a:r>
              <a:rPr lang="en-US" sz="2300" b="1" spc="-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FMCG</a:t>
            </a:r>
            <a:r>
              <a:rPr lang="en-US" sz="2300" b="1" spc="-5">
                <a:solidFill>
                  <a:srgbClr val="FFFFFF"/>
                </a:solidFill>
                <a:latin typeface="Museo Sans 500" panose="02000000000000000000"/>
                <a:cs typeface="Arial"/>
              </a:rPr>
              <a:t> </a:t>
            </a:r>
            <a:r>
              <a:rPr lang="en-US" sz="2300" b="1" spc="-10">
                <a:solidFill>
                  <a:srgbClr val="FFFFFF"/>
                </a:solidFill>
                <a:latin typeface="Museo Sans 500" panose="02000000000000000000"/>
                <a:cs typeface="Arial"/>
              </a:rPr>
              <a:t>Brands</a:t>
            </a:r>
            <a:endParaRPr lang="en-US" sz="2300" baseline="30000">
              <a:latin typeface="Museo Sans 500" panose="02000000000000000000"/>
              <a:cs typeface="Arial"/>
            </a:endParaRP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81632050-6132-CBAC-3814-6B01F10E4C34}"/>
              </a:ext>
            </a:extLst>
          </p:cNvPr>
          <p:cNvGrpSpPr/>
          <p:nvPr/>
        </p:nvGrpSpPr>
        <p:grpSpPr>
          <a:xfrm>
            <a:off x="10629900" y="6103509"/>
            <a:ext cx="1562100" cy="754491"/>
            <a:chOff x="2431160" y="2162329"/>
            <a:chExt cx="1562100" cy="754491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ACCE73BA-62A5-966C-E944-F1590D4ABC02}"/>
                </a:ext>
              </a:extLst>
            </p:cNvPr>
            <p:cNvSpPr/>
            <p:nvPr/>
          </p:nvSpPr>
          <p:spPr>
            <a:xfrm flipH="1">
              <a:off x="2431160" y="2162329"/>
              <a:ext cx="1562100" cy="754491"/>
            </a:xfrm>
            <a:prstGeom prst="rect">
              <a:avLst/>
            </a:pr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1683" tIns="65842" rIns="131683" bIns="658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253" name="Picture 252" descr="A close up of a sign&#10;&#10;Description automatically generated">
              <a:extLst>
                <a:ext uri="{FF2B5EF4-FFF2-40B4-BE49-F238E27FC236}">
                  <a16:creationId xmlns:a16="http://schemas.microsoft.com/office/drawing/2014/main" id="{F8DA8951-7A46-4942-E202-55D45B37D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6921" y="2364533"/>
              <a:ext cx="871220" cy="391302"/>
            </a:xfrm>
            <a:prstGeom prst="rect">
              <a:avLst/>
            </a:prstGeom>
          </p:spPr>
        </p:pic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514C0213-491D-DA39-8889-33174C1F444A}"/>
              </a:ext>
            </a:extLst>
          </p:cNvPr>
          <p:cNvSpPr txBox="1"/>
          <p:nvPr/>
        </p:nvSpPr>
        <p:spPr>
          <a:xfrm>
            <a:off x="538710" y="3657600"/>
            <a:ext cx="2462743" cy="1924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pc="-30">
                <a:solidFill>
                  <a:srgbClr val="484E51"/>
                </a:solidFill>
                <a:latin typeface="Museo Sans 300" panose="02000000000000000000" pitchFamily="50" charset="0"/>
                <a:ea typeface="Verdana" panose="020B0604030504040204" pitchFamily="34" charset="0"/>
              </a:rPr>
              <a:t>Households spent</a:t>
            </a:r>
            <a:br>
              <a:rPr lang="en-US" sz="2400" spc="-30">
                <a:solidFill>
                  <a:srgbClr val="484E51"/>
                </a:solidFill>
                <a:latin typeface="Museo Sans 300" panose="02000000000000000000" pitchFamily="50" charset="0"/>
                <a:ea typeface="Verdana" panose="020B0604030504040204" pitchFamily="34" charset="0"/>
              </a:rPr>
            </a:br>
            <a:r>
              <a:rPr lang="en-US" sz="4000" b="1" spc="-30">
                <a:solidFill>
                  <a:srgbClr val="00B7F1"/>
                </a:solidFill>
                <a:latin typeface="Museo Sans 700" panose="02000000000000000000" pitchFamily="50" charset="0"/>
                <a:ea typeface="Verdana" panose="020B0604030504040204" pitchFamily="34" charset="0"/>
              </a:rPr>
              <a:t>€652 billion </a:t>
            </a:r>
            <a:br>
              <a:rPr lang="en-US" sz="2400" spc="-30">
                <a:solidFill>
                  <a:srgbClr val="484E51"/>
                </a:solidFill>
                <a:latin typeface="Museo Sans 300" panose="02000000000000000000" pitchFamily="50" charset="0"/>
                <a:ea typeface="Verdana" panose="020B0604030504040204" pitchFamily="34" charset="0"/>
              </a:rPr>
            </a:br>
            <a:r>
              <a:rPr lang="en-US" spc="-30">
                <a:solidFill>
                  <a:srgbClr val="484E51"/>
                </a:solidFill>
                <a:latin typeface="Museo Sans 300" panose="02000000000000000000" pitchFamily="50" charset="0"/>
                <a:ea typeface="Verdana" panose="020B0604030504040204" pitchFamily="34" charset="0"/>
              </a:rPr>
              <a:t>on FMCG brands consumed at home</a:t>
            </a:r>
            <a:endParaRPr lang="en-BE" spc="-30">
              <a:solidFill>
                <a:srgbClr val="484E51"/>
              </a:solidFill>
              <a:latin typeface="Museo Sans 300" panose="020000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3901072-6972-D5FC-414C-4875E7437186}"/>
              </a:ext>
            </a:extLst>
          </p:cNvPr>
          <p:cNvSpPr txBox="1"/>
          <p:nvPr/>
        </p:nvSpPr>
        <p:spPr>
          <a:xfrm>
            <a:off x="3352800" y="2172881"/>
            <a:ext cx="169147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-30" normalizeH="0" baseline="0" noProof="0">
                <a:ln>
                  <a:noFill/>
                </a:ln>
                <a:solidFill>
                  <a:srgbClr val="474E51"/>
                </a:solidFill>
                <a:effectLst/>
                <a:uLnTx/>
                <a:uFillTx/>
                <a:latin typeface="Museo Sans 500" panose="02000000000000000000" pitchFamily="50" charset="0"/>
                <a:ea typeface="Verdana" panose="020B0604030504040204" pitchFamily="34" charset="0"/>
              </a:rPr>
              <a:t>of EU GDP</a:t>
            </a:r>
            <a:br>
              <a:rPr kumimoji="0" lang="en-GB" i="0" u="none" strike="noStrike" kern="1200" cap="none" spc="-30" normalizeH="0" baseline="0" noProof="0">
                <a:ln>
                  <a:noFill/>
                </a:ln>
                <a:solidFill>
                  <a:srgbClr val="474E51"/>
                </a:solidFill>
                <a:effectLst/>
                <a:uLnTx/>
                <a:uFillTx/>
                <a:latin typeface="Museo Sans 500" panose="02000000000000000000" pitchFamily="50" charset="0"/>
                <a:ea typeface="Verdana" panose="020B0604030504040204" pitchFamily="34" charset="0"/>
              </a:rPr>
            </a:br>
            <a:endParaRPr kumimoji="0" lang="en-GB" i="0" u="none" strike="noStrike" kern="1200" cap="none" spc="-30" normalizeH="0" baseline="30000" noProof="0">
              <a:ln>
                <a:noFill/>
              </a:ln>
              <a:solidFill>
                <a:srgbClr val="474E51"/>
              </a:solidFill>
              <a:effectLst/>
              <a:uLnTx/>
              <a:uFillTx/>
              <a:latin typeface="Museo Sans 500" panose="020000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351F43BB-C2EA-D292-1C01-18B5AC7A8459}"/>
              </a:ext>
            </a:extLst>
          </p:cNvPr>
          <p:cNvSpPr txBox="1"/>
          <p:nvPr/>
        </p:nvSpPr>
        <p:spPr>
          <a:xfrm>
            <a:off x="3352800" y="1600200"/>
            <a:ext cx="2015251" cy="672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en-GB" sz="4400" b="1" spc="-30">
                <a:solidFill>
                  <a:schemeClr val="bg1"/>
                </a:solidFill>
                <a:latin typeface="Museo Sans 700" panose="02000000000000000000" pitchFamily="50" charset="0"/>
                <a:ea typeface="Verdana" panose="020B0604030504040204" pitchFamily="34" charset="0"/>
              </a:rPr>
              <a:t>51%</a:t>
            </a:r>
          </a:p>
        </p:txBody>
      </p:sp>
      <p:sp>
        <p:nvSpPr>
          <p:cNvPr id="259" name="Isosceles Triangle 258">
            <a:extLst>
              <a:ext uri="{FF2B5EF4-FFF2-40B4-BE49-F238E27FC236}">
                <a16:creationId xmlns:a16="http://schemas.microsoft.com/office/drawing/2014/main" id="{114ED924-AD37-CCDA-A73B-803306CDB5BD}"/>
              </a:ext>
            </a:extLst>
          </p:cNvPr>
          <p:cNvSpPr/>
          <p:nvPr/>
        </p:nvSpPr>
        <p:spPr>
          <a:xfrm rot="5400000">
            <a:off x="2770247" y="2010943"/>
            <a:ext cx="483879" cy="26148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6738438E-F163-1CBD-305F-A60E1F2A44E9}"/>
              </a:ext>
            </a:extLst>
          </p:cNvPr>
          <p:cNvGrpSpPr/>
          <p:nvPr/>
        </p:nvGrpSpPr>
        <p:grpSpPr>
          <a:xfrm>
            <a:off x="3352800" y="3886200"/>
            <a:ext cx="2248088" cy="1419821"/>
            <a:chOff x="3148582" y="3950516"/>
            <a:chExt cx="2248088" cy="1419821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631E031F-35FE-9258-775E-59BD7E2D76EA}"/>
                </a:ext>
              </a:extLst>
            </p:cNvPr>
            <p:cNvSpPr txBox="1"/>
            <p:nvPr/>
          </p:nvSpPr>
          <p:spPr>
            <a:xfrm>
              <a:off x="3148582" y="3950516"/>
              <a:ext cx="2248088" cy="3289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pc="-3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Representing</a:t>
              </a:r>
              <a:endParaRPr lang="en-BE" spc="-30">
                <a:solidFill>
                  <a:srgbClr val="484E51"/>
                </a:solidFill>
                <a:latin typeface="Museo Sans 300" panose="02000000000000000000" pitchFamily="50" charset="0"/>
                <a:ea typeface="Verdana" panose="020B0604030504040204" pitchFamily="34" charset="0"/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52301D88-23E9-566D-BC8D-E6EA21571111}"/>
                </a:ext>
              </a:extLst>
            </p:cNvPr>
            <p:cNvSpPr txBox="1"/>
            <p:nvPr/>
          </p:nvSpPr>
          <p:spPr>
            <a:xfrm>
              <a:off x="3148582" y="4282732"/>
              <a:ext cx="2213258" cy="108760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BE" sz="4000" b="1" spc="-30" dirty="0">
                  <a:solidFill>
                    <a:srgbClr val="00B7F1"/>
                  </a:solidFill>
                  <a:latin typeface="Museo Sans 700"/>
                  <a:ea typeface="Verdana"/>
                </a:rPr>
                <a:t>8,1%</a:t>
              </a:r>
              <a:r>
                <a:rPr lang="en-BE" sz="2400" spc="-30" dirty="0">
                  <a:solidFill>
                    <a:srgbClr val="484E51"/>
                  </a:solidFill>
                  <a:latin typeface="Museo Sans 700"/>
                  <a:ea typeface="Verdana"/>
                </a:rPr>
                <a:t> </a:t>
              </a:r>
              <a:br>
                <a:rPr lang="pt-PT" sz="2400" spc="-30" dirty="0">
                  <a:latin typeface="Museo Sans 300"/>
                  <a:ea typeface="Verdana"/>
                </a:rPr>
              </a:br>
              <a:r>
                <a:rPr lang="en-BE" spc="-30" dirty="0">
                  <a:solidFill>
                    <a:srgbClr val="484E51"/>
                  </a:solidFill>
                  <a:latin typeface="Museo Sans 300"/>
                  <a:ea typeface="Verdana"/>
                </a:rPr>
                <a:t>of total household consumption</a:t>
              </a:r>
            </a:p>
          </p:txBody>
        </p:sp>
      </p:grpSp>
      <p:sp>
        <p:nvSpPr>
          <p:cNvPr id="263" name="Isosceles Triangle 262">
            <a:extLst>
              <a:ext uri="{FF2B5EF4-FFF2-40B4-BE49-F238E27FC236}">
                <a16:creationId xmlns:a16="http://schemas.microsoft.com/office/drawing/2014/main" id="{C28DDAE7-16DF-41B7-B37A-F764D4D7680D}"/>
              </a:ext>
            </a:extLst>
          </p:cNvPr>
          <p:cNvSpPr/>
          <p:nvPr/>
        </p:nvSpPr>
        <p:spPr>
          <a:xfrm rot="10800000">
            <a:off x="4055748" y="3098994"/>
            <a:ext cx="483879" cy="261485"/>
          </a:xfrm>
          <a:prstGeom prst="triangle">
            <a:avLst/>
          </a:prstGeom>
          <a:solidFill>
            <a:srgbClr val="D4D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4" name="Isosceles Triangle 263">
            <a:extLst>
              <a:ext uri="{FF2B5EF4-FFF2-40B4-BE49-F238E27FC236}">
                <a16:creationId xmlns:a16="http://schemas.microsoft.com/office/drawing/2014/main" id="{5F11BD3A-50A3-12ED-EB99-8A98139DB8B4}"/>
              </a:ext>
            </a:extLst>
          </p:cNvPr>
          <p:cNvSpPr/>
          <p:nvPr/>
        </p:nvSpPr>
        <p:spPr>
          <a:xfrm rot="16200000" flipH="1">
            <a:off x="2680859" y="4488509"/>
            <a:ext cx="483879" cy="26148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CCF34AA3-688D-7C9F-FB38-41F30D7742B4}"/>
              </a:ext>
            </a:extLst>
          </p:cNvPr>
          <p:cNvSpPr txBox="1"/>
          <p:nvPr/>
        </p:nvSpPr>
        <p:spPr>
          <a:xfrm>
            <a:off x="11506200" y="489189"/>
            <a:ext cx="577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spc="-10" baseline="30000">
                <a:solidFill>
                  <a:srgbClr val="FFFFFF"/>
                </a:solidFill>
                <a:latin typeface="Museo Sans 500" panose="02000000000000000000"/>
                <a:cs typeface="Arial"/>
              </a:rPr>
              <a:t>1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302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object 11">
            <a:extLst>
              <a:ext uri="{FF2B5EF4-FFF2-40B4-BE49-F238E27FC236}">
                <a16:creationId xmlns:a16="http://schemas.microsoft.com/office/drawing/2014/main" id="{6A6D4A9B-0668-2ADD-2A21-5316DF96A867}"/>
              </a:ext>
            </a:extLst>
          </p:cNvPr>
          <p:cNvSpPr/>
          <p:nvPr/>
        </p:nvSpPr>
        <p:spPr>
          <a:xfrm>
            <a:off x="8366980" y="2534424"/>
            <a:ext cx="3825019" cy="4313229"/>
          </a:xfrm>
          <a:custGeom>
            <a:avLst/>
            <a:gdLst/>
            <a:ahLst/>
            <a:cxnLst/>
            <a:rect l="l" t="t" r="r" b="b"/>
            <a:pathLst>
              <a:path w="4267200" h="883920">
                <a:moveTo>
                  <a:pt x="4267200" y="0"/>
                </a:moveTo>
                <a:lnTo>
                  <a:pt x="0" y="0"/>
                </a:lnTo>
                <a:lnTo>
                  <a:pt x="0" y="883919"/>
                </a:lnTo>
                <a:lnTo>
                  <a:pt x="4267200" y="883919"/>
                </a:lnTo>
                <a:lnTo>
                  <a:pt x="426720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4" name="object 2">
            <a:extLst>
              <a:ext uri="{FF2B5EF4-FFF2-40B4-BE49-F238E27FC236}">
                <a16:creationId xmlns:a16="http://schemas.microsoft.com/office/drawing/2014/main" id="{17972266-3E11-D326-0C28-C4D48B5AEC41}"/>
              </a:ext>
            </a:extLst>
          </p:cNvPr>
          <p:cNvGrpSpPr/>
          <p:nvPr/>
        </p:nvGrpSpPr>
        <p:grpSpPr>
          <a:xfrm>
            <a:off x="8225681" y="796722"/>
            <a:ext cx="669290" cy="2411095"/>
            <a:chOff x="275843" y="963168"/>
            <a:chExt cx="669290" cy="2411095"/>
          </a:xfrm>
        </p:grpSpPr>
        <p:pic>
          <p:nvPicPr>
            <p:cNvPr id="245" name="object 3">
              <a:extLst>
                <a:ext uri="{FF2B5EF4-FFF2-40B4-BE49-F238E27FC236}">
                  <a16:creationId xmlns:a16="http://schemas.microsoft.com/office/drawing/2014/main" id="{1980CF9D-F71F-7621-A545-B381F23A38D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43" y="963168"/>
              <a:ext cx="669035" cy="2410967"/>
            </a:xfrm>
            <a:prstGeom prst="rect">
              <a:avLst/>
            </a:prstGeom>
          </p:spPr>
        </p:pic>
        <p:sp>
          <p:nvSpPr>
            <p:cNvPr id="246" name="object 4">
              <a:extLst>
                <a:ext uri="{FF2B5EF4-FFF2-40B4-BE49-F238E27FC236}">
                  <a16:creationId xmlns:a16="http://schemas.microsoft.com/office/drawing/2014/main" id="{522DB9DC-46F7-25E1-12FC-2835644B43F5}"/>
                </a:ext>
              </a:extLst>
            </p:cNvPr>
            <p:cNvSpPr/>
            <p:nvPr/>
          </p:nvSpPr>
          <p:spPr>
            <a:xfrm>
              <a:off x="417575" y="1016506"/>
              <a:ext cx="386080" cy="2127885"/>
            </a:xfrm>
            <a:custGeom>
              <a:avLst/>
              <a:gdLst/>
              <a:ahLst/>
              <a:cxnLst/>
              <a:rect l="l" t="t" r="r" b="b"/>
              <a:pathLst>
                <a:path w="386080" h="2127885">
                  <a:moveTo>
                    <a:pt x="192786" y="0"/>
                  </a:moveTo>
                  <a:lnTo>
                    <a:pt x="148580" y="5091"/>
                  </a:lnTo>
                  <a:lnTo>
                    <a:pt x="108001" y="19594"/>
                  </a:lnTo>
                  <a:lnTo>
                    <a:pt x="72206" y="42351"/>
                  </a:lnTo>
                  <a:lnTo>
                    <a:pt x="42351" y="72206"/>
                  </a:lnTo>
                  <a:lnTo>
                    <a:pt x="19594" y="108001"/>
                  </a:lnTo>
                  <a:lnTo>
                    <a:pt x="5091" y="148580"/>
                  </a:lnTo>
                  <a:lnTo>
                    <a:pt x="0" y="192786"/>
                  </a:lnTo>
                  <a:lnTo>
                    <a:pt x="0" y="1934718"/>
                  </a:lnTo>
                  <a:lnTo>
                    <a:pt x="5091" y="1978923"/>
                  </a:lnTo>
                  <a:lnTo>
                    <a:pt x="19594" y="2019502"/>
                  </a:lnTo>
                  <a:lnTo>
                    <a:pt x="42351" y="2055297"/>
                  </a:lnTo>
                  <a:lnTo>
                    <a:pt x="72206" y="2085152"/>
                  </a:lnTo>
                  <a:lnTo>
                    <a:pt x="108001" y="2107909"/>
                  </a:lnTo>
                  <a:lnTo>
                    <a:pt x="148580" y="2122412"/>
                  </a:lnTo>
                  <a:lnTo>
                    <a:pt x="192786" y="2127504"/>
                  </a:lnTo>
                  <a:lnTo>
                    <a:pt x="236991" y="2122412"/>
                  </a:lnTo>
                  <a:lnTo>
                    <a:pt x="277570" y="2107909"/>
                  </a:lnTo>
                  <a:lnTo>
                    <a:pt x="313365" y="2085152"/>
                  </a:lnTo>
                  <a:lnTo>
                    <a:pt x="343220" y="2055297"/>
                  </a:lnTo>
                  <a:lnTo>
                    <a:pt x="365977" y="2019502"/>
                  </a:lnTo>
                  <a:lnTo>
                    <a:pt x="380480" y="1978923"/>
                  </a:lnTo>
                  <a:lnTo>
                    <a:pt x="385572" y="1934718"/>
                  </a:lnTo>
                  <a:lnTo>
                    <a:pt x="385572" y="192786"/>
                  </a:lnTo>
                  <a:lnTo>
                    <a:pt x="380480" y="148580"/>
                  </a:lnTo>
                  <a:lnTo>
                    <a:pt x="365977" y="108001"/>
                  </a:lnTo>
                  <a:lnTo>
                    <a:pt x="343220" y="72206"/>
                  </a:lnTo>
                  <a:lnTo>
                    <a:pt x="313365" y="42351"/>
                  </a:lnTo>
                  <a:lnTo>
                    <a:pt x="277570" y="19594"/>
                  </a:lnTo>
                  <a:lnTo>
                    <a:pt x="236991" y="5091"/>
                  </a:lnTo>
                  <a:lnTo>
                    <a:pt x="192786" y="0"/>
                  </a:lnTo>
                  <a:close/>
                </a:path>
              </a:pathLst>
            </a:custGeom>
            <a:solidFill>
              <a:srgbClr val="D4D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5">
              <a:extLst>
                <a:ext uri="{FF2B5EF4-FFF2-40B4-BE49-F238E27FC236}">
                  <a16:creationId xmlns:a16="http://schemas.microsoft.com/office/drawing/2014/main" id="{8911CEF4-D9ED-0A6B-EDE9-E88C35CB6853}"/>
                </a:ext>
              </a:extLst>
            </p:cNvPr>
            <p:cNvSpPr/>
            <p:nvPr/>
          </p:nvSpPr>
          <p:spPr>
            <a:xfrm>
              <a:off x="613409" y="2119122"/>
              <a:ext cx="0" cy="765810"/>
            </a:xfrm>
            <a:custGeom>
              <a:avLst/>
              <a:gdLst/>
              <a:ahLst/>
              <a:cxnLst/>
              <a:rect l="l" t="t" r="r" b="b"/>
              <a:pathLst>
                <a:path h="765810">
                  <a:moveTo>
                    <a:pt x="0" y="0"/>
                  </a:moveTo>
                  <a:lnTo>
                    <a:pt x="0" y="76568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6">
              <a:extLst>
                <a:ext uri="{FF2B5EF4-FFF2-40B4-BE49-F238E27FC236}">
                  <a16:creationId xmlns:a16="http://schemas.microsoft.com/office/drawing/2014/main" id="{824E1D5A-802A-2CD5-20A3-B0504936E2CA}"/>
                </a:ext>
              </a:extLst>
            </p:cNvPr>
            <p:cNvSpPr/>
            <p:nvPr/>
          </p:nvSpPr>
          <p:spPr>
            <a:xfrm>
              <a:off x="563408" y="2827656"/>
              <a:ext cx="100330" cy="57150"/>
            </a:xfrm>
            <a:custGeom>
              <a:avLst/>
              <a:gdLst/>
              <a:ahLst/>
              <a:cxnLst/>
              <a:rect l="l" t="t" r="r" b="b"/>
              <a:pathLst>
                <a:path w="100329" h="57150">
                  <a:moveTo>
                    <a:pt x="100012" y="0"/>
                  </a:moveTo>
                  <a:lnTo>
                    <a:pt x="49999" y="5715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3" name="object 9">
            <a:extLst>
              <a:ext uri="{FF2B5EF4-FFF2-40B4-BE49-F238E27FC236}">
                <a16:creationId xmlns:a16="http://schemas.microsoft.com/office/drawing/2014/main" id="{F6C55433-7651-C5BE-E4EF-BE0123CC5C8F}"/>
              </a:ext>
            </a:extLst>
          </p:cNvPr>
          <p:cNvSpPr/>
          <p:nvPr/>
        </p:nvSpPr>
        <p:spPr>
          <a:xfrm>
            <a:off x="8475668" y="1068945"/>
            <a:ext cx="3716330" cy="1475826"/>
          </a:xfrm>
          <a:custGeom>
            <a:avLst/>
            <a:gdLst/>
            <a:ahLst/>
            <a:cxnLst/>
            <a:rect l="l" t="t" r="r" b="b"/>
            <a:pathLst>
              <a:path w="4360545" h="1016635">
                <a:moveTo>
                  <a:pt x="4360163" y="0"/>
                </a:moveTo>
                <a:lnTo>
                  <a:pt x="0" y="0"/>
                </a:lnTo>
                <a:lnTo>
                  <a:pt x="0" y="1016508"/>
                </a:lnTo>
                <a:lnTo>
                  <a:pt x="4360163" y="1016508"/>
                </a:lnTo>
                <a:lnTo>
                  <a:pt x="4360163" y="0"/>
                </a:lnTo>
                <a:close/>
              </a:path>
            </a:pathLst>
          </a:custGeom>
          <a:solidFill>
            <a:srgbClr val="D4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4">
            <a:extLst>
              <a:ext uri="{FF2B5EF4-FFF2-40B4-BE49-F238E27FC236}">
                <a16:creationId xmlns:a16="http://schemas.microsoft.com/office/drawing/2014/main" id="{80700E90-EB8D-717E-1E6D-D3B5E7F584F5}"/>
              </a:ext>
            </a:extLst>
          </p:cNvPr>
          <p:cNvSpPr/>
          <p:nvPr/>
        </p:nvSpPr>
        <p:spPr>
          <a:xfrm>
            <a:off x="-1" y="5610829"/>
            <a:ext cx="8375339" cy="1247298"/>
          </a:xfrm>
          <a:custGeom>
            <a:avLst/>
            <a:gdLst/>
            <a:ahLst/>
            <a:cxnLst/>
            <a:rect l="l" t="t" r="r" b="b"/>
            <a:pathLst>
              <a:path w="4723130" h="2289175">
                <a:moveTo>
                  <a:pt x="4722876" y="0"/>
                </a:moveTo>
                <a:lnTo>
                  <a:pt x="0" y="0"/>
                </a:lnTo>
                <a:lnTo>
                  <a:pt x="0" y="2289048"/>
                </a:lnTo>
                <a:lnTo>
                  <a:pt x="4722876" y="2289048"/>
                </a:lnTo>
                <a:lnTo>
                  <a:pt x="47228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9">
            <a:extLst>
              <a:ext uri="{FF2B5EF4-FFF2-40B4-BE49-F238E27FC236}">
                <a16:creationId xmlns:a16="http://schemas.microsoft.com/office/drawing/2014/main" id="{C5E4A3A1-2175-EC1E-44F7-82094C554CE6}"/>
              </a:ext>
            </a:extLst>
          </p:cNvPr>
          <p:cNvSpPr txBox="1"/>
          <p:nvPr/>
        </p:nvSpPr>
        <p:spPr>
          <a:xfrm>
            <a:off x="967521" y="6419025"/>
            <a:ext cx="5715000" cy="153953"/>
          </a:xfrm>
          <a:prstGeom prst="rect">
            <a:avLst/>
          </a:prstGeom>
        </p:spPr>
        <p:txBody>
          <a:bodyPr vert="horz" wrap="square" lIns="0" tIns="40005" rIns="0" bIns="0" rtlCol="0" anchor="t">
            <a:spAutoFit/>
          </a:bodyPr>
          <a:lstStyle/>
          <a:p>
            <a:pPr marL="525780" marR="30480" indent="-488315">
              <a:lnSpc>
                <a:spcPct val="80000"/>
              </a:lnSpc>
              <a:spcBef>
                <a:spcPts val="315"/>
              </a:spcBef>
            </a:pPr>
            <a:r>
              <a:rPr lang="en-GB" sz="900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Source</a:t>
            </a:r>
            <a:r>
              <a:rPr sz="9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: Eurostat, </a:t>
            </a:r>
            <a:r>
              <a:rPr sz="900" spc="-10" err="1">
                <a:solidFill>
                  <a:srgbClr val="474E51"/>
                </a:solidFill>
                <a:latin typeface="Museo Sans 300" panose="02000000000000000000"/>
                <a:cs typeface="Arial"/>
              </a:rPr>
              <a:t>Prodcom</a:t>
            </a:r>
            <a:r>
              <a:rPr sz="9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, 2022 data</a:t>
            </a:r>
            <a:r>
              <a:rPr lang="pt-PT" sz="9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 </a:t>
            </a:r>
            <a:r>
              <a:rPr lang="en-US" sz="900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  </a:t>
            </a:r>
            <a:endParaRPr sz="900">
              <a:solidFill>
                <a:srgbClr val="474E51"/>
              </a:solidFill>
              <a:latin typeface="Museo Sans 300" panose="02000000000000000000"/>
              <a:cs typeface="Arial"/>
            </a:endParaRPr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D1656B5-8DFF-5885-BE27-7B8B506D2CCD}"/>
              </a:ext>
            </a:extLst>
          </p:cNvPr>
          <p:cNvGrpSpPr/>
          <p:nvPr/>
        </p:nvGrpSpPr>
        <p:grpSpPr>
          <a:xfrm>
            <a:off x="952938" y="1182597"/>
            <a:ext cx="2256044" cy="1778507"/>
            <a:chOff x="17065689" y="1157781"/>
            <a:chExt cx="2113067" cy="166579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3763A0-8045-BBF6-9CF1-F044EE466705}"/>
                </a:ext>
              </a:extLst>
            </p:cNvPr>
            <p:cNvSpPr/>
            <p:nvPr/>
          </p:nvSpPr>
          <p:spPr>
            <a:xfrm>
              <a:off x="17065689" y="1157781"/>
              <a:ext cx="2113067" cy="1665793"/>
            </a:xfrm>
            <a:prstGeom prst="rect">
              <a:avLst/>
            </a:pr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Museo Sans 300" panose="02000000000000000000"/>
              </a:endParaRP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A01D9706-BDCF-B2E8-25D6-7EF2EB750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329" t="1" r="12939" b="28088"/>
            <a:stretch/>
          </p:blipFill>
          <p:spPr>
            <a:xfrm>
              <a:off x="17180275" y="1157783"/>
              <a:ext cx="1787520" cy="166579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26642B-0227-AA7A-6A9F-8E3208CB1195}"/>
                </a:ext>
              </a:extLst>
            </p:cNvPr>
            <p:cNvSpPr txBox="1"/>
            <p:nvPr/>
          </p:nvSpPr>
          <p:spPr>
            <a:xfrm>
              <a:off x="17224814" y="1295965"/>
              <a:ext cx="1210381" cy="9426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6600" spc="-30">
                  <a:solidFill>
                    <a:srgbClr val="D5D800"/>
                  </a:solidFill>
                  <a:latin typeface="Museo Sans 700" panose="02000000000000000000" pitchFamily="50" charset="0"/>
                  <a:ea typeface="Verdana" panose="020B0604030504040204" pitchFamily="34" charset="0"/>
                </a:rPr>
                <a:t>3</a:t>
              </a:r>
              <a:r>
                <a:rPr lang="en-GB" sz="6600" spc="-30" baseline="30000">
                  <a:solidFill>
                    <a:srgbClr val="D5D800"/>
                  </a:solidFill>
                  <a:latin typeface="Museo Sans 700" panose="02000000000000000000" pitchFamily="50" charset="0"/>
                  <a:ea typeface="Verdana" panose="020B0604030504040204" pitchFamily="34" charset="0"/>
                </a:rPr>
                <a:t>rd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30C00FA-B5A4-27DD-BD75-7EECF0A35207}"/>
                </a:ext>
              </a:extLst>
            </p:cNvPr>
            <p:cNvSpPr txBox="1"/>
            <p:nvPr/>
          </p:nvSpPr>
          <p:spPr>
            <a:xfrm>
              <a:off x="17245134" y="1896018"/>
              <a:ext cx="1425988" cy="5015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spc="-30">
                  <a:solidFill>
                    <a:schemeClr val="bg1"/>
                  </a:solidFill>
                  <a:latin typeface="Museo Sans 700" panose="02000000000000000000" pitchFamily="50" charset="0"/>
                  <a:ea typeface="Verdana" panose="020B0604030504040204" pitchFamily="34" charset="0"/>
                </a:rPr>
                <a:t>largest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D1AD271-E384-0DDD-CD24-EC4036428D7D}"/>
                </a:ext>
              </a:extLst>
            </p:cNvPr>
            <p:cNvSpPr txBox="1"/>
            <p:nvPr/>
          </p:nvSpPr>
          <p:spPr>
            <a:xfrm>
              <a:off x="17245132" y="2276918"/>
              <a:ext cx="1787520" cy="2940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spc="-30">
                  <a:solidFill>
                    <a:schemeClr val="bg1"/>
                  </a:solidFill>
                  <a:latin typeface="Museo Sans 500" panose="02000000000000000000" pitchFamily="50" charset="0"/>
                  <a:ea typeface="Verdana" panose="020B0604030504040204" pitchFamily="34" charset="0"/>
                </a:rPr>
                <a:t>manufacturing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14286F2-4B0B-A077-46A0-CB8ACDE54805}"/>
                </a:ext>
              </a:extLst>
            </p:cNvPr>
            <p:cNvSpPr txBox="1"/>
            <p:nvPr/>
          </p:nvSpPr>
          <p:spPr>
            <a:xfrm>
              <a:off x="17245133" y="2480752"/>
              <a:ext cx="1727234" cy="2940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spc="-30">
                  <a:solidFill>
                    <a:schemeClr val="bg1"/>
                  </a:solidFill>
                  <a:latin typeface="Museo Sans 500" panose="02000000000000000000" pitchFamily="50" charset="0"/>
                  <a:ea typeface="Verdana" panose="020B0604030504040204" pitchFamily="34" charset="0"/>
                </a:rPr>
                <a:t>industry in Europe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209A03-A20A-A33B-DF52-E90CAFC00DB6}"/>
              </a:ext>
            </a:extLst>
          </p:cNvPr>
          <p:cNvGrpSpPr/>
          <p:nvPr/>
        </p:nvGrpSpPr>
        <p:grpSpPr>
          <a:xfrm>
            <a:off x="769862" y="3200401"/>
            <a:ext cx="7605476" cy="3020787"/>
            <a:chOff x="12666545" y="3298501"/>
            <a:chExt cx="6045305" cy="24011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068961-25A4-36B7-B5B4-78F9709B69B9}"/>
                </a:ext>
              </a:extLst>
            </p:cNvPr>
            <p:cNvGrpSpPr/>
            <p:nvPr/>
          </p:nvGrpSpPr>
          <p:grpSpPr>
            <a:xfrm>
              <a:off x="12666545" y="5313385"/>
              <a:ext cx="6016335" cy="386225"/>
              <a:chOff x="5890750" y="4553589"/>
              <a:chExt cx="6016335" cy="386225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2EBD8F-787A-DD75-191F-794458FDD985}"/>
                  </a:ext>
                </a:extLst>
              </p:cNvPr>
              <p:cNvSpPr txBox="1"/>
              <p:nvPr/>
            </p:nvSpPr>
            <p:spPr>
              <a:xfrm>
                <a:off x="5890750" y="4553589"/>
                <a:ext cx="1039640" cy="386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spc="-5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Basic metals and fabricated metal products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5841EB-2FC1-DBB9-8398-D8FE4265A1BE}"/>
                  </a:ext>
                </a:extLst>
              </p:cNvPr>
              <p:cNvSpPr txBox="1"/>
              <p:nvPr/>
            </p:nvSpPr>
            <p:spPr>
              <a:xfrm>
                <a:off x="6881350" y="4553589"/>
                <a:ext cx="760240" cy="237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spc="-5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Chemicals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47E905-1FE5-80BC-741E-3C9ADB0A4A22}"/>
                  </a:ext>
                </a:extLst>
              </p:cNvPr>
              <p:cNvSpPr txBox="1"/>
              <p:nvPr/>
            </p:nvSpPr>
            <p:spPr>
              <a:xfrm>
                <a:off x="7812260" y="4553589"/>
                <a:ext cx="620540" cy="237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spc="-50">
                    <a:solidFill>
                      <a:srgbClr val="00B7F1"/>
                    </a:solidFill>
                    <a:latin typeface="Museo Sans 700" panose="02000000000000000000" pitchFamily="50" charset="0"/>
                    <a:ea typeface="Verdana" panose="020B0604030504040204" pitchFamily="34" charset="0"/>
                  </a:rPr>
                  <a:t>FMCG*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E1C42D-575C-2ADD-E099-A1B9EBDD0106}"/>
                  </a:ext>
                </a:extLst>
              </p:cNvPr>
              <p:cNvSpPr txBox="1"/>
              <p:nvPr/>
            </p:nvSpPr>
            <p:spPr>
              <a:xfrm>
                <a:off x="8391380" y="4553589"/>
                <a:ext cx="1108220" cy="38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spc="-5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Car Manufacturing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18ECE80-E44D-27F3-D3DA-2D7F2D937EFE}"/>
                  </a:ext>
                </a:extLst>
              </p:cNvPr>
              <p:cNvSpPr txBox="1"/>
              <p:nvPr/>
            </p:nvSpPr>
            <p:spPr>
              <a:xfrm>
                <a:off x="9337530" y="4553589"/>
                <a:ext cx="935500" cy="282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spc="-5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Machinery &amp; Equipment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30B0119-1783-8ADC-77A9-AD829E99B783}"/>
                  </a:ext>
                </a:extLst>
              </p:cNvPr>
              <p:cNvSpPr txBox="1"/>
              <p:nvPr/>
            </p:nvSpPr>
            <p:spPr>
              <a:xfrm>
                <a:off x="10275806" y="4553589"/>
                <a:ext cx="742460" cy="383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spc="-5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Rubber &amp; Plastic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A79E987-1238-9AA9-7089-1AC7FBDC9116}"/>
                  </a:ext>
                </a:extLst>
              </p:cNvPr>
              <p:cNvSpPr txBox="1"/>
              <p:nvPr/>
            </p:nvSpPr>
            <p:spPr>
              <a:xfrm>
                <a:off x="11103665" y="4553589"/>
                <a:ext cx="803420" cy="282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spc="-5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High Tech Products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640A687-126A-7BFF-818E-390BA53B5B73}"/>
                </a:ext>
              </a:extLst>
            </p:cNvPr>
            <p:cNvGrpSpPr/>
            <p:nvPr/>
          </p:nvGrpSpPr>
          <p:grpSpPr>
            <a:xfrm>
              <a:off x="12714910" y="3298501"/>
              <a:ext cx="5996940" cy="1920971"/>
              <a:chOff x="6298685" y="3282773"/>
              <a:chExt cx="5649475" cy="2127362"/>
            </a:xfrm>
          </p:grpSpPr>
          <p:pic>
            <p:nvPicPr>
              <p:cNvPr id="28" name="Graphic 27">
                <a:extLst>
                  <a:ext uri="{FF2B5EF4-FFF2-40B4-BE49-F238E27FC236}">
                    <a16:creationId xmlns:a16="http://schemas.microsoft.com/office/drawing/2014/main" id="{B26441FD-E890-0D88-51A8-C7B7539F4B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6551" y="3282773"/>
                <a:ext cx="5453743" cy="2116167"/>
              </a:xfrm>
              <a:prstGeom prst="rect">
                <a:avLst/>
              </a:prstGeom>
            </p:spPr>
          </p:pic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88ACCE8-AEC5-9AF6-9F51-6427C4A0A9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8685" y="5410135"/>
                <a:ext cx="5649475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871AA70-A630-CC23-F5D2-EC0C44FA3429}"/>
                </a:ext>
              </a:extLst>
            </p:cNvPr>
            <p:cNvGrpSpPr/>
            <p:nvPr/>
          </p:nvGrpSpPr>
          <p:grpSpPr>
            <a:xfrm>
              <a:off x="12800167" y="3452840"/>
              <a:ext cx="5780532" cy="1672818"/>
              <a:chOff x="6601696" y="2547896"/>
              <a:chExt cx="5356699" cy="1672818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F56D452-36E4-CDA2-71EE-AB5CC28E5D3E}"/>
                  </a:ext>
                </a:extLst>
              </p:cNvPr>
              <p:cNvSpPr txBox="1"/>
              <p:nvPr/>
            </p:nvSpPr>
            <p:spPr>
              <a:xfrm>
                <a:off x="6601696" y="2547896"/>
                <a:ext cx="660164" cy="28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spc="-3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1118,5</a:t>
                </a:r>
                <a:endParaRPr lang="en-GB" sz="1400" spc="-30" baseline="300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64712D8-A894-338E-A974-F7093C4E39D7}"/>
                  </a:ext>
                </a:extLst>
              </p:cNvPr>
              <p:cNvSpPr txBox="1"/>
              <p:nvPr/>
            </p:nvSpPr>
            <p:spPr>
              <a:xfrm>
                <a:off x="7421172" y="2993666"/>
                <a:ext cx="606824" cy="28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spc="-3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872</a:t>
                </a:r>
                <a:endParaRPr lang="en-GB" sz="1400" spc="-30" baseline="300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4C82525-CCF1-D4DE-023F-95CB49A73B70}"/>
                  </a:ext>
                </a:extLst>
              </p:cNvPr>
              <p:cNvSpPr txBox="1"/>
              <p:nvPr/>
            </p:nvSpPr>
            <p:spPr>
              <a:xfrm>
                <a:off x="8209162" y="3273066"/>
                <a:ext cx="606824" cy="271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spc="-30">
                    <a:solidFill>
                      <a:schemeClr val="bg1"/>
                    </a:solidFill>
                    <a:latin typeface="Museo Sans 700" panose="02000000000000000000" pitchFamily="50" charset="0"/>
                    <a:ea typeface="Verdana" panose="020B0604030504040204" pitchFamily="34" charset="0"/>
                  </a:rPr>
                  <a:t>714,5</a:t>
                </a:r>
                <a:endParaRPr lang="en-GB" b="1" spc="-30" baseline="30000">
                  <a:solidFill>
                    <a:schemeClr val="bg1"/>
                  </a:solidFill>
                  <a:latin typeface="Museo Sans 700" panose="02000000000000000000" pitchFamily="50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994E094-BADE-4B93-4553-1AE484BAB71A}"/>
                  </a:ext>
                </a:extLst>
              </p:cNvPr>
              <p:cNvSpPr txBox="1"/>
              <p:nvPr/>
            </p:nvSpPr>
            <p:spPr>
              <a:xfrm>
                <a:off x="9003390" y="3384826"/>
                <a:ext cx="606824" cy="28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spc="-3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639</a:t>
                </a:r>
                <a:endParaRPr lang="en-GB" sz="1400" spc="-30" baseline="300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22F954-AD4E-8C7A-C362-73B0F2BA3C78}"/>
                  </a:ext>
                </a:extLst>
              </p:cNvPr>
              <p:cNvSpPr txBox="1"/>
              <p:nvPr/>
            </p:nvSpPr>
            <p:spPr>
              <a:xfrm>
                <a:off x="9782906" y="3526050"/>
                <a:ext cx="606824" cy="28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spc="-3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562</a:t>
                </a:r>
                <a:endParaRPr lang="en-GB" sz="1400" spc="-30" baseline="300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F257188-3093-CAE7-4FCF-609DFFBF5BF2}"/>
                  </a:ext>
                </a:extLst>
              </p:cNvPr>
              <p:cNvSpPr txBox="1"/>
              <p:nvPr/>
            </p:nvSpPr>
            <p:spPr>
              <a:xfrm>
                <a:off x="10576566" y="3597170"/>
                <a:ext cx="606824" cy="28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spc="-3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508</a:t>
                </a:r>
                <a:endParaRPr lang="en-GB" sz="1400" spc="-30" baseline="300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43F02EB-E48C-4479-9E25-CF0FC1199491}"/>
                  </a:ext>
                </a:extLst>
              </p:cNvPr>
              <p:cNvSpPr txBox="1"/>
              <p:nvPr/>
            </p:nvSpPr>
            <p:spPr>
              <a:xfrm>
                <a:off x="11351571" y="3934482"/>
                <a:ext cx="606824" cy="286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400" spc="-30">
                    <a:solidFill>
                      <a:srgbClr val="484E51"/>
                    </a:solidFill>
                    <a:latin typeface="Museo Sans 300" panose="02000000000000000000" pitchFamily="50" charset="0"/>
                    <a:ea typeface="Verdana" panose="020B0604030504040204" pitchFamily="34" charset="0"/>
                  </a:rPr>
                  <a:t>313</a:t>
                </a:r>
                <a:endParaRPr lang="en-GB" sz="1400" spc="-30" baseline="300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E8B281A-4887-05A3-ABD2-FC8CD5C50D78}"/>
                </a:ext>
              </a:extLst>
            </p:cNvPr>
            <p:cNvGrpSpPr/>
            <p:nvPr/>
          </p:nvGrpSpPr>
          <p:grpSpPr>
            <a:xfrm>
              <a:off x="14706037" y="3787751"/>
              <a:ext cx="324758" cy="199575"/>
              <a:chOff x="6189980" y="2179843"/>
              <a:chExt cx="408940" cy="23824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E239957D-8126-ADDF-BD6A-854EFF5830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94450" y="2179843"/>
                <a:ext cx="0" cy="23824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18EEEA2-D57E-9E20-C72A-A7764AC335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89980" y="2180680"/>
                <a:ext cx="408940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9F65F437-6D0F-19FA-D354-7E5AA316DE3E}"/>
              </a:ext>
            </a:extLst>
          </p:cNvPr>
          <p:cNvSpPr/>
          <p:nvPr/>
        </p:nvSpPr>
        <p:spPr>
          <a:xfrm>
            <a:off x="0" y="0"/>
            <a:ext cx="12191998" cy="1192192"/>
          </a:xfrm>
          <a:prstGeom prst="rect">
            <a:avLst/>
          </a:prstGeom>
          <a:solidFill>
            <a:srgbClr val="00B7F1"/>
          </a:solidFill>
          <a:ln>
            <a:noFill/>
          </a:ln>
          <a:effectLst>
            <a:outerShdw blurRad="698500" dist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0ECC055-68EF-37D1-24D1-D6074E17D40D}"/>
              </a:ext>
            </a:extLst>
          </p:cNvPr>
          <p:cNvSpPr txBox="1"/>
          <p:nvPr/>
        </p:nvSpPr>
        <p:spPr>
          <a:xfrm>
            <a:off x="235351" y="231381"/>
            <a:ext cx="11721296" cy="760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0400" marR="5080" indent="-647700" algn="ctr">
              <a:lnSpc>
                <a:spcPct val="85000"/>
              </a:lnSpc>
              <a:spcBef>
                <a:spcPts val="530"/>
              </a:spcBef>
            </a:pP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Europe’s fast-moving-consumer-goods industry </a:t>
            </a:r>
          </a:p>
          <a:p>
            <a:pPr marL="660400" marR="5080" indent="-647700" algn="ctr">
              <a:lnSpc>
                <a:spcPct val="85000"/>
              </a:lnSpc>
              <a:spcBef>
                <a:spcPts val="530"/>
              </a:spcBef>
            </a:pP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is one of the strongest contributors to the EU’s industrial base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C259F55-C190-6A5A-CD68-B02E23110F87}"/>
              </a:ext>
            </a:extLst>
          </p:cNvPr>
          <p:cNvGrpSpPr/>
          <p:nvPr/>
        </p:nvGrpSpPr>
        <p:grpSpPr>
          <a:xfrm>
            <a:off x="10629900" y="6103509"/>
            <a:ext cx="1562100" cy="754491"/>
            <a:chOff x="2431160" y="2162329"/>
            <a:chExt cx="1562100" cy="754491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8C095BE-D11A-5FD1-F12B-3FE1D312854C}"/>
                </a:ext>
              </a:extLst>
            </p:cNvPr>
            <p:cNvSpPr/>
            <p:nvPr/>
          </p:nvSpPr>
          <p:spPr>
            <a:xfrm flipH="1">
              <a:off x="2431160" y="2162329"/>
              <a:ext cx="1562100" cy="754491"/>
            </a:xfrm>
            <a:prstGeom prst="rect">
              <a:avLst/>
            </a:pr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1683" tIns="65842" rIns="131683" bIns="658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133" name="Picture 132" descr="A close up of a sign&#10;&#10;Description automatically generated">
              <a:extLst>
                <a:ext uri="{FF2B5EF4-FFF2-40B4-BE49-F238E27FC236}">
                  <a16:creationId xmlns:a16="http://schemas.microsoft.com/office/drawing/2014/main" id="{EF68D2C2-F5E5-22DD-CC03-B7D4EDD90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6921" y="2364533"/>
              <a:ext cx="871220" cy="39130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844F407-45F9-85DF-E9A4-C2AC676E7E48}"/>
              </a:ext>
            </a:extLst>
          </p:cNvPr>
          <p:cNvGrpSpPr/>
          <p:nvPr/>
        </p:nvGrpSpPr>
        <p:grpSpPr>
          <a:xfrm>
            <a:off x="4091889" y="1625248"/>
            <a:ext cx="4573222" cy="871728"/>
            <a:chOff x="7753377" y="2158900"/>
            <a:chExt cx="3435929" cy="6549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049235-074D-5263-351B-25B16E75357E}"/>
                </a:ext>
              </a:extLst>
            </p:cNvPr>
            <p:cNvSpPr txBox="1"/>
            <p:nvPr/>
          </p:nvSpPr>
          <p:spPr>
            <a:xfrm>
              <a:off x="8676868" y="2251829"/>
              <a:ext cx="2512438" cy="4023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spc="-5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of all manufactured goods </a:t>
              </a:r>
              <a:br>
                <a:rPr lang="en-GB" sz="1600" spc="-5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</a:br>
              <a:r>
                <a:rPr lang="en-GB" sz="1600" spc="-5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produced in the EU</a:t>
              </a:r>
              <a:endParaRPr lang="en-GB" sz="1600" spc="-50" baseline="30000">
                <a:solidFill>
                  <a:srgbClr val="484E51"/>
                </a:solidFill>
                <a:latin typeface="Museo Sans 300" panose="02000000000000000000" pitchFamily="50" charset="0"/>
                <a:ea typeface="Verdana" panose="020B0604030504040204" pitchFamily="34" charset="0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951776B8-822C-D5A5-2F77-4F62C43B1646}"/>
                </a:ext>
              </a:extLst>
            </p:cNvPr>
            <p:cNvGrpSpPr/>
            <p:nvPr/>
          </p:nvGrpSpPr>
          <p:grpSpPr>
            <a:xfrm>
              <a:off x="7753377" y="2158900"/>
              <a:ext cx="741444" cy="654942"/>
              <a:chOff x="8072356" y="2926269"/>
              <a:chExt cx="741444" cy="654942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B4E02323-217E-A4B7-9584-74A175943F4F}"/>
                  </a:ext>
                </a:extLst>
              </p:cNvPr>
              <p:cNvSpPr txBox="1"/>
              <p:nvPr/>
            </p:nvSpPr>
            <p:spPr>
              <a:xfrm>
                <a:off x="8072356" y="3127272"/>
                <a:ext cx="741444" cy="256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spc="-30">
                    <a:solidFill>
                      <a:srgbClr val="00B7F1"/>
                    </a:solidFill>
                    <a:latin typeface="Museo Sans 700" panose="02000000000000000000" pitchFamily="50" charset="0"/>
                    <a:ea typeface="Verdana" panose="020B0604030504040204" pitchFamily="34" charset="0"/>
                  </a:rPr>
                  <a:t>11,6% </a:t>
                </a:r>
                <a:endParaRPr lang="en-GB" b="1" spc="-30" baseline="30000">
                  <a:solidFill>
                    <a:srgbClr val="00B7F1"/>
                  </a:solidFill>
                  <a:latin typeface="Museo Sans 700" panose="02000000000000000000" pitchFamily="50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E7C457F8-429B-50E9-5FA1-18A20097F40D}"/>
                  </a:ext>
                </a:extLst>
              </p:cNvPr>
              <p:cNvSpPr/>
              <p:nvPr/>
            </p:nvSpPr>
            <p:spPr>
              <a:xfrm>
                <a:off x="8115607" y="2926269"/>
                <a:ext cx="654942" cy="654942"/>
              </a:xfrm>
              <a:prstGeom prst="ellipse">
                <a:avLst/>
              </a:prstGeom>
              <a:noFill/>
              <a:ln w="28575">
                <a:solidFill>
                  <a:srgbClr val="00B7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p:pic>
          <p:nvPicPr>
            <p:cNvPr id="134" name="Graphic 133">
              <a:extLst>
                <a:ext uri="{FF2B5EF4-FFF2-40B4-BE49-F238E27FC236}">
                  <a16:creationId xmlns:a16="http://schemas.microsoft.com/office/drawing/2014/main" id="{3E5EB14F-55DB-7C6A-894C-E19A9145A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28225" y="2346671"/>
              <a:ext cx="142875" cy="228600"/>
            </a:xfrm>
            <a:prstGeom prst="rect">
              <a:avLst/>
            </a:prstGeom>
          </p:spPr>
        </p:pic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62E426D-3DEA-7326-C6DB-06459CE3DCB1}"/>
              </a:ext>
            </a:extLst>
          </p:cNvPr>
          <p:cNvGrpSpPr/>
          <p:nvPr/>
        </p:nvGrpSpPr>
        <p:grpSpPr>
          <a:xfrm>
            <a:off x="4091889" y="2737324"/>
            <a:ext cx="3271716" cy="871728"/>
            <a:chOff x="7753377" y="2158900"/>
            <a:chExt cx="2458088" cy="654942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BEA3F97-B63A-F898-59ED-90D495C7CB05}"/>
                </a:ext>
              </a:extLst>
            </p:cNvPr>
            <p:cNvSpPr txBox="1"/>
            <p:nvPr/>
          </p:nvSpPr>
          <p:spPr>
            <a:xfrm>
              <a:off x="8676868" y="2277815"/>
              <a:ext cx="1534597" cy="4023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BE" sz="1600" spc="-3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FMCG sold production in the EU </a:t>
              </a:r>
              <a:endParaRPr lang="en-GB" sz="1600" spc="-30" baseline="30000">
                <a:solidFill>
                  <a:srgbClr val="484E51"/>
                </a:solidFill>
                <a:latin typeface="Museo Sans 300" panose="02000000000000000000" pitchFamily="50" charset="0"/>
                <a:ea typeface="Verdana" panose="020B0604030504040204" pitchFamily="34" charset="0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346E15FC-B875-50C8-62F1-B81981D85406}"/>
                </a:ext>
              </a:extLst>
            </p:cNvPr>
            <p:cNvGrpSpPr/>
            <p:nvPr/>
          </p:nvGrpSpPr>
          <p:grpSpPr>
            <a:xfrm>
              <a:off x="7753377" y="2158900"/>
              <a:ext cx="741444" cy="654942"/>
              <a:chOff x="8072356" y="2926269"/>
              <a:chExt cx="741444" cy="654942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2719174-575F-BE8E-E2D9-29FAB220763B}"/>
                  </a:ext>
                </a:extLst>
              </p:cNvPr>
              <p:cNvSpPr txBox="1"/>
              <p:nvPr/>
            </p:nvSpPr>
            <p:spPr>
              <a:xfrm>
                <a:off x="8072356" y="3034662"/>
                <a:ext cx="741444" cy="4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spc="-30">
                    <a:solidFill>
                      <a:srgbClr val="00B7F1"/>
                    </a:solidFill>
                    <a:latin typeface="Museo Sans 700" panose="02000000000000000000" pitchFamily="50" charset="0"/>
                    <a:ea typeface="Verdana" panose="020B0604030504040204" pitchFamily="34" charset="0"/>
                  </a:rPr>
                  <a:t>€714,5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pc="-30">
                    <a:solidFill>
                      <a:srgbClr val="00B7F1"/>
                    </a:solidFill>
                    <a:latin typeface="Museo Sans 700" panose="02000000000000000000" pitchFamily="50" charset="0"/>
                    <a:ea typeface="Verdana" panose="020B0604030504040204" pitchFamily="34" charset="0"/>
                  </a:rPr>
                  <a:t>Billion</a:t>
                </a:r>
                <a:endParaRPr lang="en-GB" spc="-30" baseline="30000">
                  <a:solidFill>
                    <a:srgbClr val="00B7F1"/>
                  </a:solidFill>
                  <a:latin typeface="Museo Sans 700" panose="02000000000000000000" pitchFamily="50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B8484CDC-476A-681E-DA01-0E222BD08BD6}"/>
                  </a:ext>
                </a:extLst>
              </p:cNvPr>
              <p:cNvSpPr/>
              <p:nvPr/>
            </p:nvSpPr>
            <p:spPr>
              <a:xfrm>
                <a:off x="8115607" y="2926269"/>
                <a:ext cx="654942" cy="654942"/>
              </a:xfrm>
              <a:prstGeom prst="ellipse">
                <a:avLst/>
              </a:prstGeom>
              <a:noFill/>
              <a:ln w="28575">
                <a:solidFill>
                  <a:srgbClr val="00B7F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p:pic>
          <p:nvPicPr>
            <p:cNvPr id="140" name="Graphic 139">
              <a:extLst>
                <a:ext uri="{FF2B5EF4-FFF2-40B4-BE49-F238E27FC236}">
                  <a16:creationId xmlns:a16="http://schemas.microsoft.com/office/drawing/2014/main" id="{3D600179-38EA-0850-8327-0E10572F9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28225" y="2346671"/>
              <a:ext cx="142875" cy="228600"/>
            </a:xfrm>
            <a:prstGeom prst="rect">
              <a:avLst/>
            </a:prstGeom>
          </p:spPr>
        </p:pic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22039156-7058-D066-D80A-5A7212FF19C0}"/>
              </a:ext>
            </a:extLst>
          </p:cNvPr>
          <p:cNvGrpSpPr/>
          <p:nvPr/>
        </p:nvGrpSpPr>
        <p:grpSpPr>
          <a:xfrm>
            <a:off x="8809951" y="5353736"/>
            <a:ext cx="2343771" cy="484347"/>
            <a:chOff x="3316675" y="4074160"/>
            <a:chExt cx="2343771" cy="484347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A7350720-9C05-CA36-8596-60082F8E439C}"/>
                </a:ext>
              </a:extLst>
            </p:cNvPr>
            <p:cNvSpPr/>
            <p:nvPr/>
          </p:nvSpPr>
          <p:spPr>
            <a:xfrm>
              <a:off x="3316675" y="4074160"/>
              <a:ext cx="2343771" cy="48434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tailEnd type="non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Museo Sans 300" panose="0200000000000000000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E6AFE850-BAB7-184B-3885-5E9BE8060211}"/>
                </a:ext>
              </a:extLst>
            </p:cNvPr>
            <p:cNvSpPr txBox="1"/>
            <p:nvPr/>
          </p:nvSpPr>
          <p:spPr>
            <a:xfrm>
              <a:off x="3658470" y="4208145"/>
              <a:ext cx="1504029" cy="244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spc="-3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FMCG</a:t>
              </a:r>
              <a:r>
                <a:rPr lang="en-GB" sz="1100" spc="-30" baseline="300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 </a:t>
              </a:r>
              <a:endParaRPr lang="en-GB" sz="1100" spc="-30">
                <a:solidFill>
                  <a:srgbClr val="484E51"/>
                </a:solidFill>
                <a:latin typeface="Museo Sans 300" panose="02000000000000000000" pitchFamily="50" charset="0"/>
                <a:ea typeface="Verdana" panose="020B0604030504040204" pitchFamily="34" charset="0"/>
              </a:endParaRP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EBEE94B1-D3D5-C6F7-80EA-E2CAD4D2D99B}"/>
                </a:ext>
              </a:extLst>
            </p:cNvPr>
            <p:cNvSpPr txBox="1"/>
            <p:nvPr/>
          </p:nvSpPr>
          <p:spPr>
            <a:xfrm>
              <a:off x="4665562" y="4208145"/>
              <a:ext cx="896429" cy="244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spc="-3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Others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BE2D16C-9EA6-0338-FE2E-7D6C24DFB6CF}"/>
                </a:ext>
              </a:extLst>
            </p:cNvPr>
            <p:cNvSpPr/>
            <p:nvPr/>
          </p:nvSpPr>
          <p:spPr>
            <a:xfrm>
              <a:off x="3489960" y="4228982"/>
              <a:ext cx="168509" cy="174702"/>
            </a:xfrm>
            <a:prstGeom prst="rect">
              <a:avLst/>
            </a:pr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Museo Sans 300" panose="0200000000000000000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D52B2B89-1013-CABD-265A-48BDA5912FC3}"/>
                </a:ext>
              </a:extLst>
            </p:cNvPr>
            <p:cNvSpPr/>
            <p:nvPr/>
          </p:nvSpPr>
          <p:spPr>
            <a:xfrm>
              <a:off x="4497052" y="4228982"/>
              <a:ext cx="168509" cy="174702"/>
            </a:xfrm>
            <a:prstGeom prst="rect">
              <a:avLst/>
            </a:prstGeom>
            <a:solidFill>
              <a:srgbClr val="BABAB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Museo Sans 300" panose="02000000000000000000"/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id="{8C652693-9652-39E8-F768-03FF7944A627}"/>
              </a:ext>
            </a:extLst>
          </p:cNvPr>
          <p:cNvSpPr txBox="1"/>
          <p:nvPr/>
        </p:nvSpPr>
        <p:spPr>
          <a:xfrm>
            <a:off x="8841072" y="1372056"/>
            <a:ext cx="300762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200" b="1" spc="-30" err="1">
                <a:solidFill>
                  <a:schemeClr val="bg1"/>
                </a:solidFill>
                <a:latin typeface="Museo Sans 300" panose="02000000000000000000" pitchFamily="50" charset="0"/>
                <a:ea typeface="Verdana" panose="020B0604030504040204" pitchFamily="34" charset="0"/>
              </a:rPr>
              <a:t>Sold</a:t>
            </a:r>
            <a:r>
              <a:rPr lang="pt-PT" sz="3200" b="1" spc="-30">
                <a:solidFill>
                  <a:schemeClr val="bg1"/>
                </a:solidFill>
                <a:latin typeface="Museo Sans 300" panose="02000000000000000000" pitchFamily="50" charset="0"/>
                <a:ea typeface="Verdana" panose="020B0604030504040204" pitchFamily="34" charset="0"/>
              </a:rPr>
              <a:t> </a:t>
            </a:r>
            <a:br>
              <a:rPr lang="pt-PT" sz="3200" b="1" spc="-30">
                <a:solidFill>
                  <a:schemeClr val="bg1"/>
                </a:solidFill>
                <a:latin typeface="Museo Sans 300" panose="02000000000000000000" pitchFamily="50" charset="0"/>
                <a:ea typeface="Verdana" panose="020B0604030504040204" pitchFamily="34" charset="0"/>
              </a:rPr>
            </a:br>
            <a:r>
              <a:rPr lang="pt-PT" sz="3200" b="1" spc="-30" err="1">
                <a:solidFill>
                  <a:schemeClr val="bg1"/>
                </a:solidFill>
                <a:latin typeface="Museo Sans 300" panose="02000000000000000000" pitchFamily="50" charset="0"/>
                <a:ea typeface="Verdana" panose="020B0604030504040204" pitchFamily="34" charset="0"/>
              </a:rPr>
              <a:t>production</a:t>
            </a:r>
            <a:endParaRPr lang="en-GB" sz="3200" b="1" spc="-30" baseline="30000">
              <a:solidFill>
                <a:schemeClr val="bg1"/>
              </a:solidFill>
              <a:latin typeface="Museo Sans 300" panose="02000000000000000000" pitchFamily="50" charset="0"/>
              <a:ea typeface="Verdana" panose="020B0604030504040204" pitchFamily="34" charset="0"/>
            </a:endParaRP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C866551A-06FA-2FB9-BAFD-7970E3E761DA}"/>
              </a:ext>
            </a:extLst>
          </p:cNvPr>
          <p:cNvGrpSpPr/>
          <p:nvPr/>
        </p:nvGrpSpPr>
        <p:grpSpPr>
          <a:xfrm>
            <a:off x="8786112" y="2865271"/>
            <a:ext cx="2880981" cy="2167785"/>
            <a:chOff x="8642063" y="2756881"/>
            <a:chExt cx="3169079" cy="2384564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BA6DDC73-8B85-5189-076B-CA0896F47DD9}"/>
                </a:ext>
              </a:extLst>
            </p:cNvPr>
            <p:cNvGrpSpPr/>
            <p:nvPr/>
          </p:nvGrpSpPr>
          <p:grpSpPr>
            <a:xfrm>
              <a:off x="8642063" y="2756881"/>
              <a:ext cx="3169079" cy="2384564"/>
              <a:chOff x="8780167" y="3153454"/>
              <a:chExt cx="3485987" cy="2623020"/>
            </a:xfrm>
          </p:grpSpPr>
          <p:sp>
            <p:nvSpPr>
              <p:cNvPr id="203" name="object 29">
                <a:extLst>
                  <a:ext uri="{FF2B5EF4-FFF2-40B4-BE49-F238E27FC236}">
                    <a16:creationId xmlns:a16="http://schemas.microsoft.com/office/drawing/2014/main" id="{A538A09E-7C40-2398-5EDE-F24E93339119}"/>
                  </a:ext>
                </a:extLst>
              </p:cNvPr>
              <p:cNvSpPr txBox="1"/>
              <p:nvPr/>
            </p:nvSpPr>
            <p:spPr>
              <a:xfrm>
                <a:off x="11023797" y="3552422"/>
                <a:ext cx="1242357" cy="463184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pt-PT" sz="2400" b="1" spc="-25">
                    <a:solidFill>
                      <a:srgbClr val="D4D700"/>
                    </a:solidFill>
                    <a:latin typeface="Museo Sans 300" panose="02000000000000000000"/>
                    <a:cs typeface="Arial"/>
                  </a:rPr>
                  <a:t>11,60%</a:t>
                </a:r>
                <a:endParaRPr sz="2400">
                  <a:solidFill>
                    <a:srgbClr val="D4D700"/>
                  </a:solidFill>
                  <a:latin typeface="Museo Sans 300" panose="02000000000000000000"/>
                  <a:cs typeface="Arial"/>
                </a:endParaRPr>
              </a:p>
            </p:txBody>
          </p:sp>
          <p:sp>
            <p:nvSpPr>
              <p:cNvPr id="218" name="Free-form: Shape 217">
                <a:extLst>
                  <a:ext uri="{FF2B5EF4-FFF2-40B4-BE49-F238E27FC236}">
                    <a16:creationId xmlns:a16="http://schemas.microsoft.com/office/drawing/2014/main" id="{64879151-7C54-D04D-1B90-3FF18D514350}"/>
                  </a:ext>
                </a:extLst>
              </p:cNvPr>
              <p:cNvSpPr/>
              <p:nvPr/>
            </p:nvSpPr>
            <p:spPr>
              <a:xfrm>
                <a:off x="10013900" y="3255844"/>
                <a:ext cx="754027" cy="1135423"/>
              </a:xfrm>
              <a:custGeom>
                <a:avLst/>
                <a:gdLst>
                  <a:gd name="connsiteX0" fmla="*/ 0 w 623163"/>
                  <a:gd name="connsiteY0" fmla="*/ 0 h 938366"/>
                  <a:gd name="connsiteX1" fmla="*/ 623164 w 623163"/>
                  <a:gd name="connsiteY1" fmla="*/ 233913 h 938366"/>
                  <a:gd name="connsiteX2" fmla="*/ 0 w 623163"/>
                  <a:gd name="connsiteY2" fmla="*/ 938366 h 938366"/>
                  <a:gd name="connsiteX3" fmla="*/ 0 w 623163"/>
                  <a:gd name="connsiteY3" fmla="*/ 0 h 938366"/>
                  <a:gd name="connsiteX4" fmla="*/ 0 w 623163"/>
                  <a:gd name="connsiteY4" fmla="*/ 0 h 93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163" h="938366">
                    <a:moveTo>
                      <a:pt x="0" y="0"/>
                    </a:moveTo>
                    <a:cubicBezTo>
                      <a:pt x="229387" y="0"/>
                      <a:pt x="450988" y="83101"/>
                      <a:pt x="623164" y="233913"/>
                    </a:cubicBezTo>
                    <a:lnTo>
                      <a:pt x="0" y="93836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700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PT"/>
              </a:p>
            </p:txBody>
          </p:sp>
          <p:sp>
            <p:nvSpPr>
              <p:cNvPr id="220" name="Free-form: Shape 219">
                <a:extLst>
                  <a:ext uri="{FF2B5EF4-FFF2-40B4-BE49-F238E27FC236}">
                    <a16:creationId xmlns:a16="http://schemas.microsoft.com/office/drawing/2014/main" id="{024E5A45-7BCB-20D1-0615-128166E7E772}"/>
                  </a:ext>
                </a:extLst>
              </p:cNvPr>
              <p:cNvSpPr/>
              <p:nvPr/>
            </p:nvSpPr>
            <p:spPr>
              <a:xfrm>
                <a:off x="8780167" y="3505609"/>
                <a:ext cx="2282693" cy="2270865"/>
              </a:xfrm>
              <a:custGeom>
                <a:avLst/>
                <a:gdLst>
                  <a:gd name="connsiteX0" fmla="*/ 1566403 w 1886523"/>
                  <a:gd name="connsiteY0" fmla="*/ 233913 h 1876748"/>
                  <a:gd name="connsiteX1" fmla="*/ 1651495 w 1886523"/>
                  <a:gd name="connsiteY1" fmla="*/ 1558271 h 1876748"/>
                  <a:gd name="connsiteX2" fmla="*/ 320256 w 1886523"/>
                  <a:gd name="connsiteY2" fmla="*/ 1642820 h 1876748"/>
                  <a:gd name="connsiteX3" fmla="*/ 235164 w 1886523"/>
                  <a:gd name="connsiteY3" fmla="*/ 318462 h 1876748"/>
                  <a:gd name="connsiteX4" fmla="*/ 943239 w 1886523"/>
                  <a:gd name="connsiteY4" fmla="*/ 0 h 1876748"/>
                  <a:gd name="connsiteX5" fmla="*/ 943239 w 1886523"/>
                  <a:gd name="connsiteY5" fmla="*/ 938366 h 1876748"/>
                  <a:gd name="connsiteX6" fmla="*/ 1566403 w 1886523"/>
                  <a:gd name="connsiteY6" fmla="*/ 233913 h 1876748"/>
                  <a:gd name="connsiteX7" fmla="*/ 1566403 w 1886523"/>
                  <a:gd name="connsiteY7" fmla="*/ 233913 h 18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6523" h="1876748">
                    <a:moveTo>
                      <a:pt x="1566403" y="233913"/>
                    </a:moveTo>
                    <a:cubicBezTo>
                      <a:pt x="1957464" y="576272"/>
                      <a:pt x="1995484" y="1169201"/>
                      <a:pt x="1651495" y="1558271"/>
                    </a:cubicBezTo>
                    <a:cubicBezTo>
                      <a:pt x="1307324" y="1947340"/>
                      <a:pt x="711318" y="1985179"/>
                      <a:pt x="320256" y="1642820"/>
                    </a:cubicBezTo>
                    <a:cubicBezTo>
                      <a:pt x="-70987" y="1300460"/>
                      <a:pt x="-109007" y="707531"/>
                      <a:pt x="235164" y="318462"/>
                    </a:cubicBezTo>
                    <a:cubicBezTo>
                      <a:pt x="414219" y="116051"/>
                      <a:pt x="672211" y="0"/>
                      <a:pt x="943239" y="0"/>
                    </a:cubicBezTo>
                    <a:lnTo>
                      <a:pt x="943239" y="938366"/>
                    </a:lnTo>
                    <a:cubicBezTo>
                      <a:pt x="943239" y="938366"/>
                      <a:pt x="1566403" y="233913"/>
                      <a:pt x="1566403" y="233913"/>
                    </a:cubicBezTo>
                    <a:lnTo>
                      <a:pt x="1566403" y="233913"/>
                    </a:lnTo>
                    <a:close/>
                  </a:path>
                </a:pathLst>
              </a:custGeom>
              <a:noFill/>
              <a:ln w="57150" cap="flat">
                <a:solidFill>
                  <a:srgbClr val="BEBEB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PT"/>
              </a:p>
            </p:txBody>
          </p:sp>
          <p:sp>
            <p:nvSpPr>
              <p:cNvPr id="225" name="object 29">
                <a:extLst>
                  <a:ext uri="{FF2B5EF4-FFF2-40B4-BE49-F238E27FC236}">
                    <a16:creationId xmlns:a16="http://schemas.microsoft.com/office/drawing/2014/main" id="{7DD8D454-90BE-10D9-731F-9CDA85334352}"/>
                  </a:ext>
                </a:extLst>
              </p:cNvPr>
              <p:cNvSpPr txBox="1"/>
              <p:nvPr/>
            </p:nvSpPr>
            <p:spPr>
              <a:xfrm>
                <a:off x="10872847" y="4655120"/>
                <a:ext cx="1369695" cy="321242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r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pt-PT" sz="2000" b="1" spc="-25">
                    <a:solidFill>
                      <a:srgbClr val="474E51"/>
                    </a:solidFill>
                    <a:latin typeface="Museo Sans 300" panose="02000000000000000000"/>
                    <a:cs typeface="Arial"/>
                  </a:rPr>
                  <a:t>89,40%</a:t>
                </a:r>
                <a:endParaRPr sz="2000">
                  <a:solidFill>
                    <a:srgbClr val="474E51"/>
                  </a:solidFill>
                  <a:latin typeface="Museo Sans 300" panose="02000000000000000000"/>
                  <a:cs typeface="Arial"/>
                </a:endParaRPr>
              </a:p>
            </p:txBody>
          </p: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7FE1E26D-DCE4-EE72-CDE0-D27C19532D2F}"/>
                  </a:ext>
                </a:extLst>
              </p:cNvPr>
              <p:cNvGrpSpPr/>
              <p:nvPr/>
            </p:nvGrpSpPr>
            <p:grpSpPr>
              <a:xfrm>
                <a:off x="10371989" y="3153454"/>
                <a:ext cx="1161286" cy="389875"/>
                <a:chOff x="2455545" y="2588895"/>
                <a:chExt cx="1161286" cy="389875"/>
              </a:xfrm>
            </p:grpSpPr>
            <p:sp>
              <p:nvSpPr>
                <p:cNvPr id="227" name="Rectangle 156">
                  <a:extLst>
                    <a:ext uri="{FF2B5EF4-FFF2-40B4-BE49-F238E27FC236}">
                      <a16:creationId xmlns:a16="http://schemas.microsoft.com/office/drawing/2014/main" id="{713CEC13-5388-516B-9967-E76ACE818CD7}"/>
                    </a:ext>
                  </a:extLst>
                </p:cNvPr>
                <p:cNvSpPr/>
                <p:nvPr/>
              </p:nvSpPr>
              <p:spPr>
                <a:xfrm rot="5400000" flipH="1">
                  <a:off x="2904550" y="2266489"/>
                  <a:ext cx="321241" cy="1103321"/>
                </a:xfrm>
                <a:custGeom>
                  <a:avLst/>
                  <a:gdLst>
                    <a:gd name="connsiteX0" fmla="*/ 0 w 1677635"/>
                    <a:gd name="connsiteY0" fmla="*/ 0 h 1032252"/>
                    <a:gd name="connsiteX1" fmla="*/ 1677635 w 1677635"/>
                    <a:gd name="connsiteY1" fmla="*/ 0 h 1032252"/>
                    <a:gd name="connsiteX2" fmla="*/ 1677635 w 1677635"/>
                    <a:gd name="connsiteY2" fmla="*/ 1032252 h 1032252"/>
                    <a:gd name="connsiteX3" fmla="*/ 0 w 1677635"/>
                    <a:gd name="connsiteY3" fmla="*/ 1032252 h 1032252"/>
                    <a:gd name="connsiteX4" fmla="*/ 0 w 1677635"/>
                    <a:gd name="connsiteY4" fmla="*/ 0 h 1032252"/>
                    <a:gd name="connsiteX0" fmla="*/ 0 w 1677635"/>
                    <a:gd name="connsiteY0" fmla="*/ 1032252 h 1123692"/>
                    <a:gd name="connsiteX1" fmla="*/ 0 w 1677635"/>
                    <a:gd name="connsiteY1" fmla="*/ 0 h 1123692"/>
                    <a:gd name="connsiteX2" fmla="*/ 1677635 w 1677635"/>
                    <a:gd name="connsiteY2" fmla="*/ 0 h 1123692"/>
                    <a:gd name="connsiteX3" fmla="*/ 1677635 w 1677635"/>
                    <a:gd name="connsiteY3" fmla="*/ 1032252 h 1123692"/>
                    <a:gd name="connsiteX4" fmla="*/ 91440 w 1677635"/>
                    <a:gd name="connsiteY4" fmla="*/ 1123692 h 1123692"/>
                    <a:gd name="connsiteX0" fmla="*/ 0 w 1677635"/>
                    <a:gd name="connsiteY0" fmla="*/ 1032252 h 1032252"/>
                    <a:gd name="connsiteX1" fmla="*/ 0 w 1677635"/>
                    <a:gd name="connsiteY1" fmla="*/ 0 h 1032252"/>
                    <a:gd name="connsiteX2" fmla="*/ 1677635 w 1677635"/>
                    <a:gd name="connsiteY2" fmla="*/ 0 h 1032252"/>
                    <a:gd name="connsiteX3" fmla="*/ 1677635 w 1677635"/>
                    <a:gd name="connsiteY3" fmla="*/ 1032252 h 1032252"/>
                    <a:gd name="connsiteX0" fmla="*/ 0 w 1677635"/>
                    <a:gd name="connsiteY0" fmla="*/ 0 h 1032252"/>
                    <a:gd name="connsiteX1" fmla="*/ 1677635 w 1677635"/>
                    <a:gd name="connsiteY1" fmla="*/ 0 h 1032252"/>
                    <a:gd name="connsiteX2" fmla="*/ 1677635 w 1677635"/>
                    <a:gd name="connsiteY2" fmla="*/ 1032252 h 103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77635" h="1032252">
                      <a:moveTo>
                        <a:pt x="0" y="0"/>
                      </a:moveTo>
                      <a:lnTo>
                        <a:pt x="1677635" y="0"/>
                      </a:lnTo>
                      <a:lnTo>
                        <a:pt x="1677635" y="1032252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Museo Sans 300" panose="02000000000000000000"/>
                  </a:endParaRPr>
                </a:p>
              </p:txBody>
            </p:sp>
            <p:sp>
              <p:nvSpPr>
                <p:cNvPr id="228" name="Oval 227">
                  <a:extLst>
                    <a:ext uri="{FF2B5EF4-FFF2-40B4-BE49-F238E27FC236}">
                      <a16:creationId xmlns:a16="http://schemas.microsoft.com/office/drawing/2014/main" id="{9C50E789-B9D5-CC09-BD04-2DBA62C2A45F}"/>
                    </a:ext>
                  </a:extLst>
                </p:cNvPr>
                <p:cNvSpPr/>
                <p:nvPr/>
              </p:nvSpPr>
              <p:spPr>
                <a:xfrm>
                  <a:off x="2455545" y="2588895"/>
                  <a:ext cx="133350" cy="1333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Museo Sans 300" panose="02000000000000000000"/>
                  </a:endParaRPr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A4C05EBE-2550-BFFF-A6DB-4A689B4B5DCB}"/>
                  </a:ext>
                </a:extLst>
              </p:cNvPr>
              <p:cNvGrpSpPr/>
              <p:nvPr/>
            </p:nvGrpSpPr>
            <p:grpSpPr>
              <a:xfrm>
                <a:off x="9853121" y="3411365"/>
                <a:ext cx="852978" cy="574698"/>
                <a:chOff x="9853121" y="3411365"/>
                <a:chExt cx="852978" cy="574698"/>
              </a:xfrm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57757BF8-AE0A-3CE7-7280-58F2323E52F2}"/>
                    </a:ext>
                  </a:extLst>
                </p:cNvPr>
                <p:cNvSpPr/>
                <p:nvPr/>
              </p:nvSpPr>
              <p:spPr>
                <a:xfrm>
                  <a:off x="9853121" y="3411365"/>
                  <a:ext cx="152400" cy="2988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7F2A8416-6581-AE2D-B10A-DADD7210EAA1}"/>
                    </a:ext>
                  </a:extLst>
                </p:cNvPr>
                <p:cNvSpPr/>
                <p:nvPr/>
              </p:nvSpPr>
              <p:spPr>
                <a:xfrm rot="2308664">
                  <a:off x="10553699" y="3687198"/>
                  <a:ext cx="152400" cy="2988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</p:grpSp>
          <p:pic>
            <p:nvPicPr>
              <p:cNvPr id="239" name="Graphic 238" descr="Register outline">
                <a:extLst>
                  <a:ext uri="{FF2B5EF4-FFF2-40B4-BE49-F238E27FC236}">
                    <a16:creationId xmlns:a16="http://schemas.microsoft.com/office/drawing/2014/main" id="{7E023643-C94C-FE93-F42B-5669A16DB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l="54117" r="10212" b="59676"/>
              <a:stretch/>
            </p:blipFill>
            <p:spPr>
              <a:xfrm>
                <a:off x="10013901" y="3738055"/>
                <a:ext cx="577835" cy="653212"/>
              </a:xfrm>
              <a:custGeom>
                <a:avLst/>
                <a:gdLst>
                  <a:gd name="connsiteX0" fmla="*/ 0 w 577835"/>
                  <a:gd name="connsiteY0" fmla="*/ 0 h 653212"/>
                  <a:gd name="connsiteX1" fmla="*/ 577835 w 577835"/>
                  <a:gd name="connsiteY1" fmla="*/ 0 h 653212"/>
                  <a:gd name="connsiteX2" fmla="*/ 0 w 577835"/>
                  <a:gd name="connsiteY2" fmla="*/ 653212 h 653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7835" h="653212">
                    <a:moveTo>
                      <a:pt x="0" y="0"/>
                    </a:moveTo>
                    <a:lnTo>
                      <a:pt x="577835" y="0"/>
                    </a:lnTo>
                    <a:lnTo>
                      <a:pt x="0" y="653212"/>
                    </a:lnTo>
                    <a:close/>
                  </a:path>
                </a:pathLst>
              </a:custGeom>
            </p:spPr>
          </p:pic>
          <p:sp>
            <p:nvSpPr>
              <p:cNvPr id="219" name="Free-form: Shape 218">
                <a:extLst>
                  <a:ext uri="{FF2B5EF4-FFF2-40B4-BE49-F238E27FC236}">
                    <a16:creationId xmlns:a16="http://schemas.microsoft.com/office/drawing/2014/main" id="{5DACEF2B-BC56-491D-3B16-7A8B077204E1}"/>
                  </a:ext>
                </a:extLst>
              </p:cNvPr>
              <p:cNvSpPr/>
              <p:nvPr/>
            </p:nvSpPr>
            <p:spPr>
              <a:xfrm>
                <a:off x="8968119" y="3711146"/>
                <a:ext cx="1886523" cy="1876748"/>
              </a:xfrm>
              <a:custGeom>
                <a:avLst/>
                <a:gdLst>
                  <a:gd name="connsiteX0" fmla="*/ 1566403 w 1886523"/>
                  <a:gd name="connsiteY0" fmla="*/ 233913 h 1876748"/>
                  <a:gd name="connsiteX1" fmla="*/ 1651495 w 1886523"/>
                  <a:gd name="connsiteY1" fmla="*/ 1558271 h 1876748"/>
                  <a:gd name="connsiteX2" fmla="*/ 320256 w 1886523"/>
                  <a:gd name="connsiteY2" fmla="*/ 1642820 h 1876748"/>
                  <a:gd name="connsiteX3" fmla="*/ 235164 w 1886523"/>
                  <a:gd name="connsiteY3" fmla="*/ 318462 h 1876748"/>
                  <a:gd name="connsiteX4" fmla="*/ 943239 w 1886523"/>
                  <a:gd name="connsiteY4" fmla="*/ 0 h 1876748"/>
                  <a:gd name="connsiteX5" fmla="*/ 943239 w 1886523"/>
                  <a:gd name="connsiteY5" fmla="*/ 938366 h 1876748"/>
                  <a:gd name="connsiteX6" fmla="*/ 1566403 w 1886523"/>
                  <a:gd name="connsiteY6" fmla="*/ 233913 h 1876748"/>
                  <a:gd name="connsiteX7" fmla="*/ 1566403 w 1886523"/>
                  <a:gd name="connsiteY7" fmla="*/ 233913 h 1876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6523" h="1876748">
                    <a:moveTo>
                      <a:pt x="1566403" y="233913"/>
                    </a:moveTo>
                    <a:cubicBezTo>
                      <a:pt x="1957464" y="576272"/>
                      <a:pt x="1995484" y="1169201"/>
                      <a:pt x="1651495" y="1558271"/>
                    </a:cubicBezTo>
                    <a:cubicBezTo>
                      <a:pt x="1307324" y="1947340"/>
                      <a:pt x="711318" y="1985179"/>
                      <a:pt x="320256" y="1642820"/>
                    </a:cubicBezTo>
                    <a:cubicBezTo>
                      <a:pt x="-70987" y="1300460"/>
                      <a:pt x="-109007" y="707531"/>
                      <a:pt x="235164" y="318462"/>
                    </a:cubicBezTo>
                    <a:cubicBezTo>
                      <a:pt x="414219" y="116051"/>
                      <a:pt x="672211" y="0"/>
                      <a:pt x="943239" y="0"/>
                    </a:cubicBezTo>
                    <a:lnTo>
                      <a:pt x="943239" y="938366"/>
                    </a:lnTo>
                    <a:cubicBezTo>
                      <a:pt x="943239" y="938366"/>
                      <a:pt x="1566403" y="233913"/>
                      <a:pt x="1566403" y="233913"/>
                    </a:cubicBezTo>
                    <a:lnTo>
                      <a:pt x="1566403" y="233913"/>
                    </a:lnTo>
                    <a:close/>
                  </a:path>
                </a:pathLst>
              </a:custGeom>
              <a:solidFill>
                <a:srgbClr val="BEBEBE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PT"/>
              </a:p>
            </p:txBody>
          </p: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856CD104-387B-15BE-13A2-98E75BB54940}"/>
                  </a:ext>
                </a:extLst>
              </p:cNvPr>
              <p:cNvGrpSpPr/>
              <p:nvPr/>
            </p:nvGrpSpPr>
            <p:grpSpPr>
              <a:xfrm rot="10800000" flipH="1">
                <a:off x="10371989" y="5052044"/>
                <a:ext cx="1161286" cy="389875"/>
                <a:chOff x="2455545" y="2588895"/>
                <a:chExt cx="1161286" cy="389875"/>
              </a:xfrm>
            </p:grpSpPr>
            <p:sp>
              <p:nvSpPr>
                <p:cNvPr id="230" name="Rectangle 156">
                  <a:extLst>
                    <a:ext uri="{FF2B5EF4-FFF2-40B4-BE49-F238E27FC236}">
                      <a16:creationId xmlns:a16="http://schemas.microsoft.com/office/drawing/2014/main" id="{E8F731EA-EB7F-5FBF-B246-C4A865EE1A27}"/>
                    </a:ext>
                  </a:extLst>
                </p:cNvPr>
                <p:cNvSpPr/>
                <p:nvPr/>
              </p:nvSpPr>
              <p:spPr>
                <a:xfrm rot="5400000" flipH="1">
                  <a:off x="2904550" y="2266489"/>
                  <a:ext cx="321241" cy="1103321"/>
                </a:xfrm>
                <a:custGeom>
                  <a:avLst/>
                  <a:gdLst>
                    <a:gd name="connsiteX0" fmla="*/ 0 w 1677635"/>
                    <a:gd name="connsiteY0" fmla="*/ 0 h 1032252"/>
                    <a:gd name="connsiteX1" fmla="*/ 1677635 w 1677635"/>
                    <a:gd name="connsiteY1" fmla="*/ 0 h 1032252"/>
                    <a:gd name="connsiteX2" fmla="*/ 1677635 w 1677635"/>
                    <a:gd name="connsiteY2" fmla="*/ 1032252 h 1032252"/>
                    <a:gd name="connsiteX3" fmla="*/ 0 w 1677635"/>
                    <a:gd name="connsiteY3" fmla="*/ 1032252 h 1032252"/>
                    <a:gd name="connsiteX4" fmla="*/ 0 w 1677635"/>
                    <a:gd name="connsiteY4" fmla="*/ 0 h 1032252"/>
                    <a:gd name="connsiteX0" fmla="*/ 0 w 1677635"/>
                    <a:gd name="connsiteY0" fmla="*/ 1032252 h 1123692"/>
                    <a:gd name="connsiteX1" fmla="*/ 0 w 1677635"/>
                    <a:gd name="connsiteY1" fmla="*/ 0 h 1123692"/>
                    <a:gd name="connsiteX2" fmla="*/ 1677635 w 1677635"/>
                    <a:gd name="connsiteY2" fmla="*/ 0 h 1123692"/>
                    <a:gd name="connsiteX3" fmla="*/ 1677635 w 1677635"/>
                    <a:gd name="connsiteY3" fmla="*/ 1032252 h 1123692"/>
                    <a:gd name="connsiteX4" fmla="*/ 91440 w 1677635"/>
                    <a:gd name="connsiteY4" fmla="*/ 1123692 h 1123692"/>
                    <a:gd name="connsiteX0" fmla="*/ 0 w 1677635"/>
                    <a:gd name="connsiteY0" fmla="*/ 1032252 h 1032252"/>
                    <a:gd name="connsiteX1" fmla="*/ 0 w 1677635"/>
                    <a:gd name="connsiteY1" fmla="*/ 0 h 1032252"/>
                    <a:gd name="connsiteX2" fmla="*/ 1677635 w 1677635"/>
                    <a:gd name="connsiteY2" fmla="*/ 0 h 1032252"/>
                    <a:gd name="connsiteX3" fmla="*/ 1677635 w 1677635"/>
                    <a:gd name="connsiteY3" fmla="*/ 1032252 h 1032252"/>
                    <a:gd name="connsiteX0" fmla="*/ 0 w 1677635"/>
                    <a:gd name="connsiteY0" fmla="*/ 0 h 1032252"/>
                    <a:gd name="connsiteX1" fmla="*/ 1677635 w 1677635"/>
                    <a:gd name="connsiteY1" fmla="*/ 0 h 1032252"/>
                    <a:gd name="connsiteX2" fmla="*/ 1677635 w 1677635"/>
                    <a:gd name="connsiteY2" fmla="*/ 1032252 h 1032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77635" h="1032252">
                      <a:moveTo>
                        <a:pt x="0" y="0"/>
                      </a:moveTo>
                      <a:lnTo>
                        <a:pt x="1677635" y="0"/>
                      </a:lnTo>
                      <a:lnTo>
                        <a:pt x="1677635" y="1032252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85000"/>
                    </a:schemeClr>
                  </a:solidFill>
                  <a:tailEnd type="none" w="lg" len="lg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Museo Sans 300" panose="02000000000000000000"/>
                  </a:endParaRPr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E7036FAA-41E3-E2BC-F30E-272221D8D5ED}"/>
                    </a:ext>
                  </a:extLst>
                </p:cNvPr>
                <p:cNvSpPr/>
                <p:nvPr/>
              </p:nvSpPr>
              <p:spPr>
                <a:xfrm>
                  <a:off x="2455545" y="2588895"/>
                  <a:ext cx="133350" cy="1333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Museo Sans 300" panose="02000000000000000000"/>
                  </a:endParaRPr>
                </a:p>
              </p:txBody>
            </p:sp>
          </p:grpSp>
        </p:grpSp>
        <p:pic>
          <p:nvPicPr>
            <p:cNvPr id="252" name="Graphic 251" descr="Register outline">
              <a:extLst>
                <a:ext uri="{FF2B5EF4-FFF2-40B4-BE49-F238E27FC236}">
                  <a16:creationId xmlns:a16="http://schemas.microsoft.com/office/drawing/2014/main" id="{741088E0-C8CA-91B3-129A-34FBD3E02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69" r="69"/>
            <a:stretch/>
          </p:blipFill>
          <p:spPr>
            <a:xfrm>
              <a:off x="8991600" y="3288337"/>
              <a:ext cx="1470606" cy="1472650"/>
            </a:xfrm>
            <a:custGeom>
              <a:avLst/>
              <a:gdLst>
                <a:gd name="connsiteX0" fmla="*/ 399791 w 1470606"/>
                <a:gd name="connsiteY0" fmla="*/ 0 h 1472650"/>
                <a:gd name="connsiteX1" fmla="*/ 680846 w 1470606"/>
                <a:gd name="connsiteY1" fmla="*/ 0 h 1472650"/>
                <a:gd name="connsiteX2" fmla="*/ 680846 w 1470606"/>
                <a:gd name="connsiteY2" fmla="*/ 805308 h 1472650"/>
                <a:gd name="connsiteX3" fmla="*/ 1247359 w 1470606"/>
                <a:gd name="connsiteY3" fmla="*/ 164896 h 1472650"/>
                <a:gd name="connsiteX4" fmla="*/ 1453403 w 1470606"/>
                <a:gd name="connsiteY4" fmla="*/ 434579 h 1472650"/>
                <a:gd name="connsiteX5" fmla="*/ 1470606 w 1470606"/>
                <a:gd name="connsiteY5" fmla="*/ 475034 h 1472650"/>
                <a:gd name="connsiteX6" fmla="*/ 1470606 w 1470606"/>
                <a:gd name="connsiteY6" fmla="*/ 1136589 h 1472650"/>
                <a:gd name="connsiteX7" fmla="*/ 1464165 w 1470606"/>
                <a:gd name="connsiteY7" fmla="*/ 1153079 h 1472650"/>
                <a:gd name="connsiteX8" fmla="*/ 1324715 w 1470606"/>
                <a:gd name="connsiteY8" fmla="*/ 1368859 h 1472650"/>
                <a:gd name="connsiteX9" fmla="*/ 1263468 w 1470606"/>
                <a:gd name="connsiteY9" fmla="*/ 1431429 h 1472650"/>
                <a:gd name="connsiteX10" fmla="*/ 1214042 w 1470606"/>
                <a:gd name="connsiteY10" fmla="*/ 1472650 h 1472650"/>
                <a:gd name="connsiteX11" fmla="*/ 148580 w 1470606"/>
                <a:gd name="connsiteY11" fmla="*/ 1472650 h 1472650"/>
                <a:gd name="connsiteX12" fmla="*/ 114498 w 1470606"/>
                <a:gd name="connsiteY12" fmla="*/ 1445721 h 1472650"/>
                <a:gd name="connsiteX13" fmla="*/ 51578 w 1470606"/>
                <a:gd name="connsiteY13" fmla="*/ 1384796 h 1472650"/>
                <a:gd name="connsiteX14" fmla="*/ 0 w 1470606"/>
                <a:gd name="connsiteY14" fmla="*/ 1323617 h 1472650"/>
                <a:gd name="connsiteX15" fmla="*/ 0 w 1470606"/>
                <a:gd name="connsiteY15" fmla="*/ 288280 h 1472650"/>
                <a:gd name="connsiteX16" fmla="*/ 37141 w 1470606"/>
                <a:gd name="connsiteY16" fmla="*/ 241759 h 1472650"/>
                <a:gd name="connsiteX17" fmla="*/ 327639 w 1470606"/>
                <a:gd name="connsiteY17" fmla="*/ 28000 h 14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70606" h="1472650">
                  <a:moveTo>
                    <a:pt x="399791" y="0"/>
                  </a:moveTo>
                  <a:lnTo>
                    <a:pt x="680846" y="0"/>
                  </a:lnTo>
                  <a:lnTo>
                    <a:pt x="680846" y="805308"/>
                  </a:lnTo>
                  <a:cubicBezTo>
                    <a:pt x="680846" y="805308"/>
                    <a:pt x="1247359" y="164896"/>
                    <a:pt x="1247359" y="164896"/>
                  </a:cubicBezTo>
                  <a:cubicBezTo>
                    <a:pt x="1336236" y="242705"/>
                    <a:pt x="1405055" y="334751"/>
                    <a:pt x="1453403" y="434579"/>
                  </a:cubicBezTo>
                  <a:lnTo>
                    <a:pt x="1470606" y="475034"/>
                  </a:lnTo>
                  <a:lnTo>
                    <a:pt x="1470606" y="1136589"/>
                  </a:lnTo>
                  <a:lnTo>
                    <a:pt x="1464165" y="1153079"/>
                  </a:lnTo>
                  <a:cubicBezTo>
                    <a:pt x="1429775" y="1229706"/>
                    <a:pt x="1383350" y="1302540"/>
                    <a:pt x="1324715" y="1368859"/>
                  </a:cubicBezTo>
                  <a:cubicBezTo>
                    <a:pt x="1305160" y="1390965"/>
                    <a:pt x="1284710" y="1411824"/>
                    <a:pt x="1263468" y="1431429"/>
                  </a:cubicBezTo>
                  <a:lnTo>
                    <a:pt x="1214042" y="1472650"/>
                  </a:lnTo>
                  <a:lnTo>
                    <a:pt x="148580" y="1472650"/>
                  </a:lnTo>
                  <a:lnTo>
                    <a:pt x="114498" y="1445721"/>
                  </a:lnTo>
                  <a:cubicBezTo>
                    <a:pt x="92268" y="1426269"/>
                    <a:pt x="71293" y="1405927"/>
                    <a:pt x="51578" y="1384796"/>
                  </a:cubicBezTo>
                  <a:lnTo>
                    <a:pt x="0" y="1323617"/>
                  </a:lnTo>
                  <a:lnTo>
                    <a:pt x="0" y="288280"/>
                  </a:lnTo>
                  <a:lnTo>
                    <a:pt x="37141" y="241759"/>
                  </a:lnTo>
                  <a:cubicBezTo>
                    <a:pt x="118530" y="149754"/>
                    <a:pt x="217859" y="77376"/>
                    <a:pt x="327639" y="2800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645253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02920"/>
            <a:ext cx="12192000" cy="6355080"/>
            <a:chOff x="0" y="502920"/>
            <a:chExt cx="12192000" cy="6355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57840"/>
              <a:ext cx="5333999" cy="29001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68952"/>
              <a:ext cx="4723130" cy="2289175"/>
            </a:xfrm>
            <a:custGeom>
              <a:avLst/>
              <a:gdLst/>
              <a:ahLst/>
              <a:cxnLst/>
              <a:rect l="l" t="t" r="r" b="b"/>
              <a:pathLst>
                <a:path w="4723130" h="2289175">
                  <a:moveTo>
                    <a:pt x="4722876" y="0"/>
                  </a:moveTo>
                  <a:lnTo>
                    <a:pt x="0" y="0"/>
                  </a:lnTo>
                  <a:lnTo>
                    <a:pt x="0" y="2289048"/>
                  </a:lnTo>
                  <a:lnTo>
                    <a:pt x="4722876" y="2289048"/>
                  </a:lnTo>
                  <a:lnTo>
                    <a:pt x="4722876" y="0"/>
                  </a:lnTo>
                  <a:close/>
                </a:path>
              </a:pathLst>
            </a:custGeom>
            <a:solidFill>
              <a:srgbClr val="D4D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31945" y="502920"/>
              <a:ext cx="8260054" cy="63550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22876" y="1114044"/>
              <a:ext cx="7469505" cy="5744210"/>
            </a:xfrm>
            <a:custGeom>
              <a:avLst/>
              <a:gdLst/>
              <a:ahLst/>
              <a:cxnLst/>
              <a:rect l="l" t="t" r="r" b="b"/>
              <a:pathLst>
                <a:path w="7469505" h="5744209">
                  <a:moveTo>
                    <a:pt x="7469124" y="0"/>
                  </a:moveTo>
                  <a:lnTo>
                    <a:pt x="0" y="0"/>
                  </a:lnTo>
                  <a:lnTo>
                    <a:pt x="0" y="5743956"/>
                  </a:lnTo>
                  <a:lnTo>
                    <a:pt x="7469124" y="5743956"/>
                  </a:lnTo>
                  <a:lnTo>
                    <a:pt x="74691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90988" y="3348583"/>
              <a:ext cx="1739264" cy="656590"/>
            </a:xfrm>
            <a:custGeom>
              <a:avLst/>
              <a:gdLst/>
              <a:ahLst/>
              <a:cxnLst/>
              <a:rect l="l" t="t" r="r" b="b"/>
              <a:pathLst>
                <a:path w="1739265" h="656589">
                  <a:moveTo>
                    <a:pt x="37465" y="276504"/>
                  </a:moveTo>
                  <a:lnTo>
                    <a:pt x="35991" y="269214"/>
                  </a:lnTo>
                  <a:lnTo>
                    <a:pt x="31991" y="263271"/>
                  </a:lnTo>
                  <a:lnTo>
                    <a:pt x="26035" y="259257"/>
                  </a:lnTo>
                  <a:lnTo>
                    <a:pt x="18745" y="257784"/>
                  </a:lnTo>
                  <a:lnTo>
                    <a:pt x="11430" y="259257"/>
                  </a:lnTo>
                  <a:lnTo>
                    <a:pt x="5473" y="263271"/>
                  </a:lnTo>
                  <a:lnTo>
                    <a:pt x="1460" y="269214"/>
                  </a:lnTo>
                  <a:lnTo>
                    <a:pt x="0" y="276529"/>
                  </a:lnTo>
                  <a:lnTo>
                    <a:pt x="1460" y="283819"/>
                  </a:lnTo>
                  <a:lnTo>
                    <a:pt x="5473" y="289775"/>
                  </a:lnTo>
                  <a:lnTo>
                    <a:pt x="11430" y="293789"/>
                  </a:lnTo>
                  <a:lnTo>
                    <a:pt x="18745" y="295262"/>
                  </a:lnTo>
                  <a:lnTo>
                    <a:pt x="26035" y="293789"/>
                  </a:lnTo>
                  <a:lnTo>
                    <a:pt x="31991" y="289775"/>
                  </a:lnTo>
                  <a:lnTo>
                    <a:pt x="35991" y="283819"/>
                  </a:lnTo>
                  <a:lnTo>
                    <a:pt x="37465" y="276504"/>
                  </a:lnTo>
                  <a:close/>
                </a:path>
                <a:path w="1739265" h="656589">
                  <a:moveTo>
                    <a:pt x="89052" y="224929"/>
                  </a:moveTo>
                  <a:lnTo>
                    <a:pt x="87579" y="217639"/>
                  </a:lnTo>
                  <a:lnTo>
                    <a:pt x="83566" y="211696"/>
                  </a:lnTo>
                  <a:lnTo>
                    <a:pt x="77622" y="207683"/>
                  </a:lnTo>
                  <a:lnTo>
                    <a:pt x="70332" y="206209"/>
                  </a:lnTo>
                  <a:lnTo>
                    <a:pt x="63017" y="207683"/>
                  </a:lnTo>
                  <a:lnTo>
                    <a:pt x="57061" y="211696"/>
                  </a:lnTo>
                  <a:lnTo>
                    <a:pt x="53047" y="217639"/>
                  </a:lnTo>
                  <a:lnTo>
                    <a:pt x="51574" y="224967"/>
                  </a:lnTo>
                  <a:lnTo>
                    <a:pt x="53047" y="232257"/>
                  </a:lnTo>
                  <a:lnTo>
                    <a:pt x="57061" y="238201"/>
                  </a:lnTo>
                  <a:lnTo>
                    <a:pt x="63017" y="242214"/>
                  </a:lnTo>
                  <a:lnTo>
                    <a:pt x="70332" y="243687"/>
                  </a:lnTo>
                  <a:lnTo>
                    <a:pt x="77622" y="242214"/>
                  </a:lnTo>
                  <a:lnTo>
                    <a:pt x="83566" y="238201"/>
                  </a:lnTo>
                  <a:lnTo>
                    <a:pt x="87579" y="232257"/>
                  </a:lnTo>
                  <a:lnTo>
                    <a:pt x="89052" y="224929"/>
                  </a:lnTo>
                  <a:close/>
                </a:path>
                <a:path w="1739265" h="656589">
                  <a:moveTo>
                    <a:pt x="140601" y="224929"/>
                  </a:moveTo>
                  <a:lnTo>
                    <a:pt x="139128" y="217639"/>
                  </a:lnTo>
                  <a:lnTo>
                    <a:pt x="135115" y="211696"/>
                  </a:lnTo>
                  <a:lnTo>
                    <a:pt x="129171" y="207683"/>
                  </a:lnTo>
                  <a:lnTo>
                    <a:pt x="121881" y="206209"/>
                  </a:lnTo>
                  <a:lnTo>
                    <a:pt x="114566" y="207683"/>
                  </a:lnTo>
                  <a:lnTo>
                    <a:pt x="108610" y="211696"/>
                  </a:lnTo>
                  <a:lnTo>
                    <a:pt x="104597" y="217639"/>
                  </a:lnTo>
                  <a:lnTo>
                    <a:pt x="103124" y="224967"/>
                  </a:lnTo>
                  <a:lnTo>
                    <a:pt x="104597" y="232257"/>
                  </a:lnTo>
                  <a:lnTo>
                    <a:pt x="108610" y="238201"/>
                  </a:lnTo>
                  <a:lnTo>
                    <a:pt x="114566" y="242214"/>
                  </a:lnTo>
                  <a:lnTo>
                    <a:pt x="121881" y="243687"/>
                  </a:lnTo>
                  <a:lnTo>
                    <a:pt x="129171" y="242214"/>
                  </a:lnTo>
                  <a:lnTo>
                    <a:pt x="135115" y="238201"/>
                  </a:lnTo>
                  <a:lnTo>
                    <a:pt x="139128" y="232257"/>
                  </a:lnTo>
                  <a:lnTo>
                    <a:pt x="140601" y="224929"/>
                  </a:lnTo>
                  <a:close/>
                </a:path>
                <a:path w="1739265" h="656589">
                  <a:moveTo>
                    <a:pt x="553199" y="70281"/>
                  </a:moveTo>
                  <a:lnTo>
                    <a:pt x="551726" y="62992"/>
                  </a:lnTo>
                  <a:lnTo>
                    <a:pt x="547712" y="57035"/>
                  </a:lnTo>
                  <a:lnTo>
                    <a:pt x="541769" y="53022"/>
                  </a:lnTo>
                  <a:lnTo>
                    <a:pt x="534479" y="51549"/>
                  </a:lnTo>
                  <a:lnTo>
                    <a:pt x="527151" y="53022"/>
                  </a:lnTo>
                  <a:lnTo>
                    <a:pt x="521208" y="57035"/>
                  </a:lnTo>
                  <a:lnTo>
                    <a:pt x="517194" y="62992"/>
                  </a:lnTo>
                  <a:lnTo>
                    <a:pt x="515721" y="70307"/>
                  </a:lnTo>
                  <a:lnTo>
                    <a:pt x="517194" y="77597"/>
                  </a:lnTo>
                  <a:lnTo>
                    <a:pt x="521208" y="83540"/>
                  </a:lnTo>
                  <a:lnTo>
                    <a:pt x="527151" y="87553"/>
                  </a:lnTo>
                  <a:lnTo>
                    <a:pt x="534479" y="89027"/>
                  </a:lnTo>
                  <a:lnTo>
                    <a:pt x="541769" y="87553"/>
                  </a:lnTo>
                  <a:lnTo>
                    <a:pt x="547712" y="83540"/>
                  </a:lnTo>
                  <a:lnTo>
                    <a:pt x="551726" y="77597"/>
                  </a:lnTo>
                  <a:lnTo>
                    <a:pt x="553199" y="70281"/>
                  </a:lnTo>
                  <a:close/>
                </a:path>
                <a:path w="1739265" h="656589">
                  <a:moveTo>
                    <a:pt x="553212" y="18732"/>
                  </a:moveTo>
                  <a:lnTo>
                    <a:pt x="551738" y="11442"/>
                  </a:lnTo>
                  <a:lnTo>
                    <a:pt x="547738" y="5486"/>
                  </a:lnTo>
                  <a:lnTo>
                    <a:pt x="541782" y="1473"/>
                  </a:lnTo>
                  <a:lnTo>
                    <a:pt x="534492" y="0"/>
                  </a:lnTo>
                  <a:lnTo>
                    <a:pt x="527177" y="1473"/>
                  </a:lnTo>
                  <a:lnTo>
                    <a:pt x="521220" y="5486"/>
                  </a:lnTo>
                  <a:lnTo>
                    <a:pt x="517220" y="11442"/>
                  </a:lnTo>
                  <a:lnTo>
                    <a:pt x="515747" y="18757"/>
                  </a:lnTo>
                  <a:lnTo>
                    <a:pt x="517220" y="26047"/>
                  </a:lnTo>
                  <a:lnTo>
                    <a:pt x="521220" y="32004"/>
                  </a:lnTo>
                  <a:lnTo>
                    <a:pt x="527177" y="36017"/>
                  </a:lnTo>
                  <a:lnTo>
                    <a:pt x="534492" y="37477"/>
                  </a:lnTo>
                  <a:lnTo>
                    <a:pt x="541782" y="36017"/>
                  </a:lnTo>
                  <a:lnTo>
                    <a:pt x="547738" y="32004"/>
                  </a:lnTo>
                  <a:lnTo>
                    <a:pt x="551738" y="26047"/>
                  </a:lnTo>
                  <a:lnTo>
                    <a:pt x="553212" y="18732"/>
                  </a:lnTo>
                  <a:close/>
                </a:path>
                <a:path w="1739265" h="656589">
                  <a:moveTo>
                    <a:pt x="1481048" y="637413"/>
                  </a:moveTo>
                  <a:lnTo>
                    <a:pt x="1479575" y="630123"/>
                  </a:lnTo>
                  <a:lnTo>
                    <a:pt x="1475562" y="624179"/>
                  </a:lnTo>
                  <a:lnTo>
                    <a:pt x="1469618" y="620166"/>
                  </a:lnTo>
                  <a:lnTo>
                    <a:pt x="1462328" y="618693"/>
                  </a:lnTo>
                  <a:lnTo>
                    <a:pt x="1455013" y="620166"/>
                  </a:lnTo>
                  <a:lnTo>
                    <a:pt x="1449057" y="624179"/>
                  </a:lnTo>
                  <a:lnTo>
                    <a:pt x="1445044" y="630123"/>
                  </a:lnTo>
                  <a:lnTo>
                    <a:pt x="1443570" y="637451"/>
                  </a:lnTo>
                  <a:lnTo>
                    <a:pt x="1445044" y="644728"/>
                  </a:lnTo>
                  <a:lnTo>
                    <a:pt x="1449057" y="650684"/>
                  </a:lnTo>
                  <a:lnTo>
                    <a:pt x="1455013" y="654697"/>
                  </a:lnTo>
                  <a:lnTo>
                    <a:pt x="1462328" y="656170"/>
                  </a:lnTo>
                  <a:lnTo>
                    <a:pt x="1469618" y="654697"/>
                  </a:lnTo>
                  <a:lnTo>
                    <a:pt x="1475562" y="650684"/>
                  </a:lnTo>
                  <a:lnTo>
                    <a:pt x="1479575" y="644740"/>
                  </a:lnTo>
                  <a:lnTo>
                    <a:pt x="1481048" y="637413"/>
                  </a:lnTo>
                  <a:close/>
                </a:path>
                <a:path w="1739265" h="656589">
                  <a:moveTo>
                    <a:pt x="1532636" y="637413"/>
                  </a:moveTo>
                  <a:lnTo>
                    <a:pt x="1531162" y="630123"/>
                  </a:lnTo>
                  <a:lnTo>
                    <a:pt x="1527149" y="624179"/>
                  </a:lnTo>
                  <a:lnTo>
                    <a:pt x="1521193" y="620166"/>
                  </a:lnTo>
                  <a:lnTo>
                    <a:pt x="1513903" y="618693"/>
                  </a:lnTo>
                  <a:lnTo>
                    <a:pt x="1506588" y="620166"/>
                  </a:lnTo>
                  <a:lnTo>
                    <a:pt x="1500644" y="624179"/>
                  </a:lnTo>
                  <a:lnTo>
                    <a:pt x="1496631" y="630123"/>
                  </a:lnTo>
                  <a:lnTo>
                    <a:pt x="1495158" y="637451"/>
                  </a:lnTo>
                  <a:lnTo>
                    <a:pt x="1496631" y="644728"/>
                  </a:lnTo>
                  <a:lnTo>
                    <a:pt x="1500644" y="650684"/>
                  </a:lnTo>
                  <a:lnTo>
                    <a:pt x="1506588" y="654697"/>
                  </a:lnTo>
                  <a:lnTo>
                    <a:pt x="1513903" y="656170"/>
                  </a:lnTo>
                  <a:lnTo>
                    <a:pt x="1521193" y="654697"/>
                  </a:lnTo>
                  <a:lnTo>
                    <a:pt x="1527149" y="650684"/>
                  </a:lnTo>
                  <a:lnTo>
                    <a:pt x="1531162" y="644740"/>
                  </a:lnTo>
                  <a:lnTo>
                    <a:pt x="1532636" y="637413"/>
                  </a:lnTo>
                  <a:close/>
                </a:path>
                <a:path w="1739265" h="656589">
                  <a:moveTo>
                    <a:pt x="1584185" y="637413"/>
                  </a:moveTo>
                  <a:lnTo>
                    <a:pt x="1582712" y="630123"/>
                  </a:lnTo>
                  <a:lnTo>
                    <a:pt x="1578698" y="624179"/>
                  </a:lnTo>
                  <a:lnTo>
                    <a:pt x="1572742" y="620166"/>
                  </a:lnTo>
                  <a:lnTo>
                    <a:pt x="1565465" y="618693"/>
                  </a:lnTo>
                  <a:lnTo>
                    <a:pt x="1558137" y="620166"/>
                  </a:lnTo>
                  <a:lnTo>
                    <a:pt x="1552194" y="624179"/>
                  </a:lnTo>
                  <a:lnTo>
                    <a:pt x="1548180" y="630123"/>
                  </a:lnTo>
                  <a:lnTo>
                    <a:pt x="1546707" y="637451"/>
                  </a:lnTo>
                  <a:lnTo>
                    <a:pt x="1548180" y="644728"/>
                  </a:lnTo>
                  <a:lnTo>
                    <a:pt x="1552194" y="650684"/>
                  </a:lnTo>
                  <a:lnTo>
                    <a:pt x="1558137" y="654697"/>
                  </a:lnTo>
                  <a:lnTo>
                    <a:pt x="1565465" y="656170"/>
                  </a:lnTo>
                  <a:lnTo>
                    <a:pt x="1572742" y="654697"/>
                  </a:lnTo>
                  <a:lnTo>
                    <a:pt x="1578698" y="650684"/>
                  </a:lnTo>
                  <a:lnTo>
                    <a:pt x="1582712" y="644728"/>
                  </a:lnTo>
                  <a:lnTo>
                    <a:pt x="1584185" y="637413"/>
                  </a:lnTo>
                  <a:close/>
                </a:path>
                <a:path w="1739265" h="656589">
                  <a:moveTo>
                    <a:pt x="1635734" y="637413"/>
                  </a:moveTo>
                  <a:lnTo>
                    <a:pt x="1634261" y="630123"/>
                  </a:lnTo>
                  <a:lnTo>
                    <a:pt x="1630248" y="624179"/>
                  </a:lnTo>
                  <a:lnTo>
                    <a:pt x="1624291" y="620166"/>
                  </a:lnTo>
                  <a:lnTo>
                    <a:pt x="1617014" y="618693"/>
                  </a:lnTo>
                  <a:lnTo>
                    <a:pt x="1609686" y="620166"/>
                  </a:lnTo>
                  <a:lnTo>
                    <a:pt x="1603743" y="624179"/>
                  </a:lnTo>
                  <a:lnTo>
                    <a:pt x="1599730" y="630123"/>
                  </a:lnTo>
                  <a:lnTo>
                    <a:pt x="1598256" y="637451"/>
                  </a:lnTo>
                  <a:lnTo>
                    <a:pt x="1599730" y="644728"/>
                  </a:lnTo>
                  <a:lnTo>
                    <a:pt x="1603743" y="650684"/>
                  </a:lnTo>
                  <a:lnTo>
                    <a:pt x="1609686" y="654697"/>
                  </a:lnTo>
                  <a:lnTo>
                    <a:pt x="1617014" y="656170"/>
                  </a:lnTo>
                  <a:lnTo>
                    <a:pt x="1624291" y="654697"/>
                  </a:lnTo>
                  <a:lnTo>
                    <a:pt x="1630248" y="650684"/>
                  </a:lnTo>
                  <a:lnTo>
                    <a:pt x="1634261" y="644728"/>
                  </a:lnTo>
                  <a:lnTo>
                    <a:pt x="1635734" y="637413"/>
                  </a:lnTo>
                  <a:close/>
                </a:path>
                <a:path w="1739265" h="656589">
                  <a:moveTo>
                    <a:pt x="1738871" y="585825"/>
                  </a:moveTo>
                  <a:lnTo>
                    <a:pt x="1737398" y="578535"/>
                  </a:lnTo>
                  <a:lnTo>
                    <a:pt x="1733384" y="572592"/>
                  </a:lnTo>
                  <a:lnTo>
                    <a:pt x="1727428" y="568579"/>
                  </a:lnTo>
                  <a:lnTo>
                    <a:pt x="1720151" y="567105"/>
                  </a:lnTo>
                  <a:lnTo>
                    <a:pt x="1712823" y="568579"/>
                  </a:lnTo>
                  <a:lnTo>
                    <a:pt x="1706880" y="572592"/>
                  </a:lnTo>
                  <a:lnTo>
                    <a:pt x="1702866" y="578535"/>
                  </a:lnTo>
                  <a:lnTo>
                    <a:pt x="1701393" y="585863"/>
                  </a:lnTo>
                  <a:lnTo>
                    <a:pt x="1702866" y="593153"/>
                  </a:lnTo>
                  <a:lnTo>
                    <a:pt x="1706880" y="599097"/>
                  </a:lnTo>
                  <a:lnTo>
                    <a:pt x="1712823" y="603110"/>
                  </a:lnTo>
                  <a:lnTo>
                    <a:pt x="1720151" y="604583"/>
                  </a:lnTo>
                  <a:lnTo>
                    <a:pt x="1727428" y="603110"/>
                  </a:lnTo>
                  <a:lnTo>
                    <a:pt x="1733384" y="599097"/>
                  </a:lnTo>
                  <a:lnTo>
                    <a:pt x="1737398" y="593153"/>
                  </a:lnTo>
                  <a:lnTo>
                    <a:pt x="1738871" y="5858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18883" y="564375"/>
              <a:ext cx="2563438" cy="33378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2728" y="783336"/>
              <a:ext cx="670559" cy="17876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04459" y="836675"/>
              <a:ext cx="387350" cy="1504315"/>
            </a:xfrm>
            <a:custGeom>
              <a:avLst/>
              <a:gdLst/>
              <a:ahLst/>
              <a:cxnLst/>
              <a:rect l="l" t="t" r="r" b="b"/>
              <a:pathLst>
                <a:path w="387350" h="1504314">
                  <a:moveTo>
                    <a:pt x="193548" y="0"/>
                  </a:moveTo>
                  <a:lnTo>
                    <a:pt x="149168" y="5111"/>
                  </a:lnTo>
                  <a:lnTo>
                    <a:pt x="108429" y="19672"/>
                  </a:lnTo>
                  <a:lnTo>
                    <a:pt x="72492" y="42519"/>
                  </a:lnTo>
                  <a:lnTo>
                    <a:pt x="42519" y="72492"/>
                  </a:lnTo>
                  <a:lnTo>
                    <a:pt x="19672" y="108429"/>
                  </a:lnTo>
                  <a:lnTo>
                    <a:pt x="5111" y="149168"/>
                  </a:lnTo>
                  <a:lnTo>
                    <a:pt x="0" y="193548"/>
                  </a:lnTo>
                  <a:lnTo>
                    <a:pt x="0" y="1310640"/>
                  </a:lnTo>
                  <a:lnTo>
                    <a:pt x="5111" y="1355019"/>
                  </a:lnTo>
                  <a:lnTo>
                    <a:pt x="19672" y="1395758"/>
                  </a:lnTo>
                  <a:lnTo>
                    <a:pt x="42519" y="1431695"/>
                  </a:lnTo>
                  <a:lnTo>
                    <a:pt x="72492" y="1461668"/>
                  </a:lnTo>
                  <a:lnTo>
                    <a:pt x="108429" y="1484515"/>
                  </a:lnTo>
                  <a:lnTo>
                    <a:pt x="149168" y="1499076"/>
                  </a:lnTo>
                  <a:lnTo>
                    <a:pt x="193548" y="1504188"/>
                  </a:lnTo>
                  <a:lnTo>
                    <a:pt x="237927" y="1499076"/>
                  </a:lnTo>
                  <a:lnTo>
                    <a:pt x="278666" y="1484515"/>
                  </a:lnTo>
                  <a:lnTo>
                    <a:pt x="314603" y="1461668"/>
                  </a:lnTo>
                  <a:lnTo>
                    <a:pt x="344576" y="1431695"/>
                  </a:lnTo>
                  <a:lnTo>
                    <a:pt x="367423" y="1395758"/>
                  </a:lnTo>
                  <a:lnTo>
                    <a:pt x="381984" y="1355019"/>
                  </a:lnTo>
                  <a:lnTo>
                    <a:pt x="387096" y="1310640"/>
                  </a:lnTo>
                  <a:lnTo>
                    <a:pt x="387096" y="193548"/>
                  </a:lnTo>
                  <a:lnTo>
                    <a:pt x="381984" y="149168"/>
                  </a:lnTo>
                  <a:lnTo>
                    <a:pt x="367423" y="108429"/>
                  </a:lnTo>
                  <a:lnTo>
                    <a:pt x="344576" y="72492"/>
                  </a:lnTo>
                  <a:lnTo>
                    <a:pt x="314603" y="42519"/>
                  </a:lnTo>
                  <a:lnTo>
                    <a:pt x="278666" y="19672"/>
                  </a:lnTo>
                  <a:lnTo>
                    <a:pt x="237927" y="5111"/>
                  </a:lnTo>
                  <a:lnTo>
                    <a:pt x="193548" y="0"/>
                  </a:lnTo>
                  <a:close/>
                </a:path>
              </a:pathLst>
            </a:custGeom>
            <a:solidFill>
              <a:srgbClr val="00B7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0294" y="1357122"/>
              <a:ext cx="0" cy="765810"/>
            </a:xfrm>
            <a:custGeom>
              <a:avLst/>
              <a:gdLst/>
              <a:ahLst/>
              <a:cxnLst/>
              <a:rect l="l" t="t" r="r" b="b"/>
              <a:pathLst>
                <a:path h="765810">
                  <a:moveTo>
                    <a:pt x="0" y="0"/>
                  </a:moveTo>
                  <a:lnTo>
                    <a:pt x="0" y="76568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50292" y="2065656"/>
              <a:ext cx="100330" cy="57150"/>
            </a:xfrm>
            <a:custGeom>
              <a:avLst/>
              <a:gdLst/>
              <a:ahLst/>
              <a:cxnLst/>
              <a:rect l="l" t="t" r="r" b="b"/>
              <a:pathLst>
                <a:path w="100329" h="57150">
                  <a:moveTo>
                    <a:pt x="100012" y="0"/>
                  </a:moveTo>
                  <a:lnTo>
                    <a:pt x="49999" y="5715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812340" y="1314880"/>
            <a:ext cx="1549400" cy="6924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</a:pPr>
            <a:r>
              <a:rPr sz="2400" b="1" spc="-180">
                <a:solidFill>
                  <a:srgbClr val="FFFFFF"/>
                </a:solidFill>
                <a:latin typeface="Museo Sans 300" panose="02000000000000000000"/>
                <a:cs typeface="Arial"/>
              </a:rPr>
              <a:t>EU’s</a:t>
            </a:r>
            <a:r>
              <a:rPr sz="2400" b="1" spc="-10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2400" b="1" spc="-55">
                <a:solidFill>
                  <a:srgbClr val="FFFFFF"/>
                </a:solidFill>
                <a:latin typeface="Museo Sans 300" panose="02000000000000000000"/>
                <a:cs typeface="Arial"/>
              </a:rPr>
              <a:t>FMCG</a:t>
            </a:r>
            <a:endParaRPr sz="2400">
              <a:latin typeface="Museo Sans 300" panose="02000000000000000000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b="1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industry</a:t>
            </a:r>
            <a:endParaRPr sz="2400">
              <a:latin typeface="Museo Sans 300" panose="02000000000000000000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24939" y="2036064"/>
            <a:ext cx="1548383" cy="145389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43400" y="0"/>
            <a:ext cx="379475" cy="685800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3548" y="783336"/>
            <a:ext cx="670559" cy="178765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35279" y="836675"/>
            <a:ext cx="387350" cy="1504315"/>
          </a:xfrm>
          <a:custGeom>
            <a:avLst/>
            <a:gdLst/>
            <a:ahLst/>
            <a:cxnLst/>
            <a:rect l="l" t="t" r="r" b="b"/>
            <a:pathLst>
              <a:path w="387350" h="1504314">
                <a:moveTo>
                  <a:pt x="193548" y="0"/>
                </a:moveTo>
                <a:lnTo>
                  <a:pt x="149168" y="5111"/>
                </a:lnTo>
                <a:lnTo>
                  <a:pt x="108429" y="19672"/>
                </a:lnTo>
                <a:lnTo>
                  <a:pt x="72492" y="42519"/>
                </a:lnTo>
                <a:lnTo>
                  <a:pt x="42519" y="72492"/>
                </a:lnTo>
                <a:lnTo>
                  <a:pt x="19672" y="108429"/>
                </a:lnTo>
                <a:lnTo>
                  <a:pt x="5111" y="149168"/>
                </a:lnTo>
                <a:lnTo>
                  <a:pt x="0" y="193548"/>
                </a:lnTo>
                <a:lnTo>
                  <a:pt x="0" y="1310640"/>
                </a:lnTo>
                <a:lnTo>
                  <a:pt x="5111" y="1355019"/>
                </a:lnTo>
                <a:lnTo>
                  <a:pt x="19672" y="1395758"/>
                </a:lnTo>
                <a:lnTo>
                  <a:pt x="42519" y="1431695"/>
                </a:lnTo>
                <a:lnTo>
                  <a:pt x="72492" y="1461668"/>
                </a:lnTo>
                <a:lnTo>
                  <a:pt x="108429" y="1484515"/>
                </a:lnTo>
                <a:lnTo>
                  <a:pt x="149168" y="1499076"/>
                </a:lnTo>
                <a:lnTo>
                  <a:pt x="193548" y="1504188"/>
                </a:lnTo>
                <a:lnTo>
                  <a:pt x="237927" y="1499076"/>
                </a:lnTo>
                <a:lnTo>
                  <a:pt x="278666" y="1484515"/>
                </a:lnTo>
                <a:lnTo>
                  <a:pt x="314603" y="1461668"/>
                </a:lnTo>
                <a:lnTo>
                  <a:pt x="344576" y="1431695"/>
                </a:lnTo>
                <a:lnTo>
                  <a:pt x="367423" y="1395758"/>
                </a:lnTo>
                <a:lnTo>
                  <a:pt x="381984" y="1355019"/>
                </a:lnTo>
                <a:lnTo>
                  <a:pt x="387096" y="1310640"/>
                </a:lnTo>
                <a:lnTo>
                  <a:pt x="387096" y="193548"/>
                </a:lnTo>
                <a:lnTo>
                  <a:pt x="381984" y="149168"/>
                </a:lnTo>
                <a:lnTo>
                  <a:pt x="367423" y="108429"/>
                </a:lnTo>
                <a:lnTo>
                  <a:pt x="344576" y="72492"/>
                </a:lnTo>
                <a:lnTo>
                  <a:pt x="314603" y="42519"/>
                </a:lnTo>
                <a:lnTo>
                  <a:pt x="278666" y="19672"/>
                </a:lnTo>
                <a:lnTo>
                  <a:pt x="237927" y="5111"/>
                </a:lnTo>
                <a:lnTo>
                  <a:pt x="193548" y="0"/>
                </a:lnTo>
                <a:close/>
              </a:path>
            </a:pathLst>
          </a:custGeom>
          <a:solidFill>
            <a:srgbClr val="D4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1113" y="1357122"/>
            <a:ext cx="0" cy="765810"/>
          </a:xfrm>
          <a:custGeom>
            <a:avLst/>
            <a:gdLst/>
            <a:ahLst/>
            <a:cxnLst/>
            <a:rect l="l" t="t" r="r" b="b"/>
            <a:pathLst>
              <a:path h="765810">
                <a:moveTo>
                  <a:pt x="0" y="0"/>
                </a:moveTo>
                <a:lnTo>
                  <a:pt x="0" y="765683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1112" y="2065656"/>
            <a:ext cx="100330" cy="57150"/>
          </a:xfrm>
          <a:custGeom>
            <a:avLst/>
            <a:gdLst/>
            <a:ahLst/>
            <a:cxnLst/>
            <a:rect l="l" t="t" r="r" b="b"/>
            <a:pathLst>
              <a:path w="100329" h="57150">
                <a:moveTo>
                  <a:pt x="100012" y="0"/>
                </a:moveTo>
                <a:lnTo>
                  <a:pt x="49999" y="57150"/>
                </a:ln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38010" y="1324024"/>
            <a:ext cx="2513965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55">
                <a:solidFill>
                  <a:srgbClr val="00B7F0"/>
                </a:solidFill>
                <a:latin typeface="Museo Sans 300" panose="02000000000000000000"/>
                <a:cs typeface="Arial"/>
              </a:rPr>
              <a:t>Total</a:t>
            </a:r>
            <a:r>
              <a:rPr sz="2000" b="1" spc="-100">
                <a:solidFill>
                  <a:srgbClr val="00B7F0"/>
                </a:solidFill>
                <a:latin typeface="Museo Sans 300" panose="02000000000000000000"/>
                <a:cs typeface="Arial"/>
              </a:rPr>
              <a:t> </a:t>
            </a:r>
            <a:r>
              <a:rPr sz="2000" b="1" spc="-25">
                <a:solidFill>
                  <a:srgbClr val="00B7F0"/>
                </a:solidFill>
                <a:latin typeface="Museo Sans 300" panose="02000000000000000000"/>
                <a:cs typeface="Arial"/>
              </a:rPr>
              <a:t>R&amp;D </a:t>
            </a:r>
            <a:r>
              <a:rPr sz="2000" b="1" spc="-60">
                <a:solidFill>
                  <a:srgbClr val="00B7F0"/>
                </a:solidFill>
                <a:latin typeface="Museo Sans 300" panose="02000000000000000000"/>
                <a:cs typeface="Arial"/>
              </a:rPr>
              <a:t>Expenditure</a:t>
            </a:r>
            <a:r>
              <a:rPr sz="2000" b="1" spc="-85">
                <a:solidFill>
                  <a:srgbClr val="00B7F0"/>
                </a:solidFill>
                <a:latin typeface="Museo Sans 300" panose="02000000000000000000"/>
                <a:cs typeface="Arial"/>
              </a:rPr>
              <a:t> </a:t>
            </a:r>
            <a:r>
              <a:rPr sz="2000" spc="50">
                <a:solidFill>
                  <a:srgbClr val="00B7F0"/>
                </a:solidFill>
                <a:latin typeface="Museo Sans 300" panose="02000000000000000000"/>
                <a:cs typeface="Arial"/>
              </a:rPr>
              <a:t>in</a:t>
            </a:r>
            <a:r>
              <a:rPr sz="2000" spc="-105">
                <a:solidFill>
                  <a:srgbClr val="00B7F0"/>
                </a:solidFill>
                <a:latin typeface="Museo Sans 300" panose="02000000000000000000"/>
                <a:cs typeface="Arial"/>
              </a:rPr>
              <a:t> </a:t>
            </a:r>
            <a:r>
              <a:rPr sz="2000" spc="60">
                <a:solidFill>
                  <a:srgbClr val="00B7F0"/>
                </a:solidFill>
                <a:latin typeface="Museo Sans 300" panose="02000000000000000000"/>
                <a:cs typeface="Arial"/>
              </a:rPr>
              <a:t>the</a:t>
            </a:r>
            <a:r>
              <a:rPr sz="2000" spc="-90">
                <a:solidFill>
                  <a:srgbClr val="00B7F0"/>
                </a:solidFill>
                <a:latin typeface="Museo Sans 300" panose="02000000000000000000"/>
                <a:cs typeface="Arial"/>
              </a:rPr>
              <a:t> </a:t>
            </a:r>
            <a:r>
              <a:rPr sz="2000" spc="-70">
                <a:solidFill>
                  <a:srgbClr val="00B7F0"/>
                </a:solidFill>
                <a:latin typeface="Museo Sans 300" panose="02000000000000000000"/>
                <a:cs typeface="Arial"/>
              </a:rPr>
              <a:t>EU</a:t>
            </a:r>
            <a:endParaRPr sz="2000">
              <a:latin typeface="Museo Sans 300" panose="02000000000000000000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435609" y="2930650"/>
            <a:ext cx="624840" cy="1073150"/>
            <a:chOff x="1435609" y="2930650"/>
            <a:chExt cx="624840" cy="1073150"/>
          </a:xfrm>
        </p:grpSpPr>
        <p:sp>
          <p:nvSpPr>
            <p:cNvPr id="26" name="object 26"/>
            <p:cNvSpPr/>
            <p:nvPr/>
          </p:nvSpPr>
          <p:spPr>
            <a:xfrm>
              <a:off x="1435609" y="2930650"/>
              <a:ext cx="349250" cy="1073150"/>
            </a:xfrm>
            <a:custGeom>
              <a:avLst/>
              <a:gdLst/>
              <a:ahLst/>
              <a:cxnLst/>
              <a:rect l="l" t="t" r="r" b="b"/>
              <a:pathLst>
                <a:path w="349250" h="1073150">
                  <a:moveTo>
                    <a:pt x="312915" y="0"/>
                  </a:moveTo>
                  <a:lnTo>
                    <a:pt x="277367" y="21662"/>
                  </a:lnTo>
                  <a:lnTo>
                    <a:pt x="243366" y="45704"/>
                  </a:lnTo>
                  <a:lnTo>
                    <a:pt x="210981" y="72084"/>
                  </a:lnTo>
                  <a:lnTo>
                    <a:pt x="180276" y="100761"/>
                  </a:lnTo>
                  <a:lnTo>
                    <a:pt x="147846" y="135726"/>
                  </a:lnTo>
                  <a:lnTo>
                    <a:pt x="118384" y="172836"/>
                  </a:lnTo>
                  <a:lnTo>
                    <a:pt x="91949" y="212004"/>
                  </a:lnTo>
                  <a:lnTo>
                    <a:pt x="68601" y="253147"/>
                  </a:lnTo>
                  <a:lnTo>
                    <a:pt x="48399" y="296176"/>
                  </a:lnTo>
                  <a:lnTo>
                    <a:pt x="31037" y="342236"/>
                  </a:lnTo>
                  <a:lnTo>
                    <a:pt x="17493" y="389314"/>
                  </a:lnTo>
                  <a:lnTo>
                    <a:pt x="7790" y="437300"/>
                  </a:lnTo>
                  <a:lnTo>
                    <a:pt x="1951" y="486085"/>
                  </a:lnTo>
                  <a:lnTo>
                    <a:pt x="0" y="535558"/>
                  </a:lnTo>
                  <a:lnTo>
                    <a:pt x="1951" y="585038"/>
                  </a:lnTo>
                  <a:lnTo>
                    <a:pt x="7790" y="633827"/>
                  </a:lnTo>
                  <a:lnTo>
                    <a:pt x="17493" y="681815"/>
                  </a:lnTo>
                  <a:lnTo>
                    <a:pt x="31037" y="728894"/>
                  </a:lnTo>
                  <a:lnTo>
                    <a:pt x="48399" y="774953"/>
                  </a:lnTo>
                  <a:lnTo>
                    <a:pt x="68598" y="817978"/>
                  </a:lnTo>
                  <a:lnTo>
                    <a:pt x="91941" y="859120"/>
                  </a:lnTo>
                  <a:lnTo>
                    <a:pt x="118373" y="898291"/>
                  </a:lnTo>
                  <a:lnTo>
                    <a:pt x="147836" y="935403"/>
                  </a:lnTo>
                  <a:lnTo>
                    <a:pt x="180276" y="970368"/>
                  </a:lnTo>
                  <a:lnTo>
                    <a:pt x="211678" y="999633"/>
                  </a:lnTo>
                  <a:lnTo>
                    <a:pt x="244824" y="1026499"/>
                  </a:lnTo>
                  <a:lnTo>
                    <a:pt x="279646" y="1050932"/>
                  </a:lnTo>
                  <a:lnTo>
                    <a:pt x="316077" y="1072895"/>
                  </a:lnTo>
                  <a:lnTo>
                    <a:pt x="348996" y="1015809"/>
                  </a:lnTo>
                  <a:lnTo>
                    <a:pt x="307952" y="990628"/>
                  </a:lnTo>
                  <a:lnTo>
                    <a:pt x="269389" y="962061"/>
                  </a:lnTo>
                  <a:lnTo>
                    <a:pt x="233514" y="930314"/>
                  </a:lnTo>
                  <a:lnTo>
                    <a:pt x="200535" y="895594"/>
                  </a:lnTo>
                  <a:lnTo>
                    <a:pt x="170659" y="858107"/>
                  </a:lnTo>
                  <a:lnTo>
                    <a:pt x="144094" y="818060"/>
                  </a:lnTo>
                  <a:lnTo>
                    <a:pt x="121046" y="775661"/>
                  </a:lnTo>
                  <a:lnTo>
                    <a:pt x="101724" y="731115"/>
                  </a:lnTo>
                  <a:lnTo>
                    <a:pt x="86334" y="684628"/>
                  </a:lnTo>
                  <a:lnTo>
                    <a:pt x="75085" y="636409"/>
                  </a:lnTo>
                  <a:lnTo>
                    <a:pt x="68183" y="586663"/>
                  </a:lnTo>
                  <a:lnTo>
                    <a:pt x="65836" y="535597"/>
                  </a:lnTo>
                  <a:lnTo>
                    <a:pt x="68153" y="484576"/>
                  </a:lnTo>
                  <a:lnTo>
                    <a:pt x="74969" y="434950"/>
                  </a:lnTo>
                  <a:lnTo>
                    <a:pt x="86079" y="386908"/>
                  </a:lnTo>
                  <a:lnTo>
                    <a:pt x="101282" y="340640"/>
                  </a:lnTo>
                  <a:lnTo>
                    <a:pt x="120374" y="296335"/>
                  </a:lnTo>
                  <a:lnTo>
                    <a:pt x="143151" y="254184"/>
                  </a:lnTo>
                  <a:lnTo>
                    <a:pt x="169410" y="214375"/>
                  </a:lnTo>
                  <a:lnTo>
                    <a:pt x="198949" y="177100"/>
                  </a:lnTo>
                  <a:lnTo>
                    <a:pt x="231564" y="142547"/>
                  </a:lnTo>
                  <a:lnTo>
                    <a:pt x="267052" y="110907"/>
                  </a:lnTo>
                  <a:lnTo>
                    <a:pt x="305209" y="82370"/>
                  </a:lnTo>
                  <a:lnTo>
                    <a:pt x="345833" y="57124"/>
                  </a:lnTo>
                  <a:lnTo>
                    <a:pt x="312915" y="0"/>
                  </a:lnTo>
                  <a:close/>
                </a:path>
              </a:pathLst>
            </a:custGeom>
            <a:solidFill>
              <a:srgbClr val="7E7E7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75814" y="3052572"/>
              <a:ext cx="485140" cy="830580"/>
            </a:xfrm>
            <a:custGeom>
              <a:avLst/>
              <a:gdLst/>
              <a:ahLst/>
              <a:cxnLst/>
              <a:rect l="l" t="t" r="r" b="b"/>
              <a:pathLst>
                <a:path w="485139" h="830579">
                  <a:moveTo>
                    <a:pt x="243255" y="0"/>
                  </a:moveTo>
                  <a:lnTo>
                    <a:pt x="201164" y="26625"/>
                  </a:lnTo>
                  <a:lnTo>
                    <a:pt x="162205" y="57356"/>
                  </a:lnTo>
                  <a:lnTo>
                    <a:pt x="126685" y="91887"/>
                  </a:lnTo>
                  <a:lnTo>
                    <a:pt x="94909" y="129917"/>
                  </a:lnTo>
                  <a:lnTo>
                    <a:pt x="67182" y="171140"/>
                  </a:lnTo>
                  <a:lnTo>
                    <a:pt x="43812" y="215253"/>
                  </a:lnTo>
                  <a:lnTo>
                    <a:pt x="25103" y="261952"/>
                  </a:lnTo>
                  <a:lnTo>
                    <a:pt x="11360" y="310933"/>
                  </a:lnTo>
                  <a:lnTo>
                    <a:pt x="2891" y="361893"/>
                  </a:lnTo>
                  <a:lnTo>
                    <a:pt x="0" y="414528"/>
                  </a:lnTo>
                  <a:lnTo>
                    <a:pt x="2927" y="467214"/>
                  </a:lnTo>
                  <a:lnTo>
                    <a:pt x="11500" y="518318"/>
                  </a:lnTo>
                  <a:lnTo>
                    <a:pt x="25409" y="567511"/>
                  </a:lnTo>
                  <a:lnTo>
                    <a:pt x="44341" y="614461"/>
                  </a:lnTo>
                  <a:lnTo>
                    <a:pt x="67986" y="658839"/>
                  </a:lnTo>
                  <a:lnTo>
                    <a:pt x="96031" y="700314"/>
                  </a:lnTo>
                  <a:lnTo>
                    <a:pt x="128165" y="738556"/>
                  </a:lnTo>
                  <a:lnTo>
                    <a:pt x="164076" y="773234"/>
                  </a:lnTo>
                  <a:lnTo>
                    <a:pt x="203454" y="804019"/>
                  </a:lnTo>
                  <a:lnTo>
                    <a:pt x="245986" y="830580"/>
                  </a:lnTo>
                  <a:lnTo>
                    <a:pt x="484631" y="417664"/>
                  </a:lnTo>
                  <a:lnTo>
                    <a:pt x="24325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01368" y="3246121"/>
              <a:ext cx="243840" cy="443865"/>
            </a:xfrm>
            <a:custGeom>
              <a:avLst/>
              <a:gdLst/>
              <a:ahLst/>
              <a:cxnLst/>
              <a:rect l="l" t="t" r="r" b="b"/>
              <a:pathLst>
                <a:path w="243839" h="443864">
                  <a:moveTo>
                    <a:pt x="129222" y="0"/>
                  </a:moveTo>
                  <a:lnTo>
                    <a:pt x="104787" y="29642"/>
                  </a:lnTo>
                  <a:lnTo>
                    <a:pt x="84124" y="62463"/>
                  </a:lnTo>
                  <a:lnTo>
                    <a:pt x="67529" y="98139"/>
                  </a:lnTo>
                  <a:lnTo>
                    <a:pt x="55295" y="136347"/>
                  </a:lnTo>
                  <a:lnTo>
                    <a:pt x="0" y="136347"/>
                  </a:lnTo>
                  <a:lnTo>
                    <a:pt x="0" y="180225"/>
                  </a:lnTo>
                  <a:lnTo>
                    <a:pt x="47485" y="180225"/>
                  </a:lnTo>
                  <a:lnTo>
                    <a:pt x="46027" y="197647"/>
                  </a:lnTo>
                  <a:lnTo>
                    <a:pt x="45542" y="217004"/>
                  </a:lnTo>
                  <a:lnTo>
                    <a:pt x="46027" y="235400"/>
                  </a:lnTo>
                  <a:lnTo>
                    <a:pt x="47485" y="249936"/>
                  </a:lnTo>
                  <a:lnTo>
                    <a:pt x="0" y="249936"/>
                  </a:lnTo>
                  <a:lnTo>
                    <a:pt x="0" y="293801"/>
                  </a:lnTo>
                  <a:lnTo>
                    <a:pt x="53543" y="293801"/>
                  </a:lnTo>
                  <a:lnTo>
                    <a:pt x="65688" y="336233"/>
                  </a:lnTo>
                  <a:lnTo>
                    <a:pt x="82999" y="375581"/>
                  </a:lnTo>
                  <a:lnTo>
                    <a:pt x="105108" y="411461"/>
                  </a:lnTo>
                  <a:lnTo>
                    <a:pt x="131648" y="443484"/>
                  </a:lnTo>
                  <a:lnTo>
                    <a:pt x="163677" y="388188"/>
                  </a:lnTo>
                  <a:lnTo>
                    <a:pt x="149000" y="367098"/>
                  </a:lnTo>
                  <a:lnTo>
                    <a:pt x="136466" y="344247"/>
                  </a:lnTo>
                  <a:lnTo>
                    <a:pt x="126196" y="319770"/>
                  </a:lnTo>
                  <a:lnTo>
                    <a:pt x="118313" y="293801"/>
                  </a:lnTo>
                  <a:lnTo>
                    <a:pt x="218389" y="293801"/>
                  </a:lnTo>
                  <a:lnTo>
                    <a:pt x="243839" y="249897"/>
                  </a:lnTo>
                  <a:lnTo>
                    <a:pt x="108838" y="249897"/>
                  </a:lnTo>
                  <a:lnTo>
                    <a:pt x="107387" y="232595"/>
                  </a:lnTo>
                  <a:lnTo>
                    <a:pt x="106992" y="214723"/>
                  </a:lnTo>
                  <a:lnTo>
                    <a:pt x="107733" y="197010"/>
                  </a:lnTo>
                  <a:lnTo>
                    <a:pt x="109689" y="180187"/>
                  </a:lnTo>
                  <a:lnTo>
                    <a:pt x="233641" y="180187"/>
                  </a:lnTo>
                  <a:lnTo>
                    <a:pt x="208229" y="136321"/>
                  </a:lnTo>
                  <a:lnTo>
                    <a:pt x="119202" y="136321"/>
                  </a:lnTo>
                  <a:lnTo>
                    <a:pt x="126796" y="113730"/>
                  </a:lnTo>
                  <a:lnTo>
                    <a:pt x="136229" y="92351"/>
                  </a:lnTo>
                  <a:lnTo>
                    <a:pt x="147420" y="72281"/>
                  </a:lnTo>
                  <a:lnTo>
                    <a:pt x="160286" y="53619"/>
                  </a:lnTo>
                  <a:lnTo>
                    <a:pt x="129222" y="0"/>
                  </a:lnTo>
                  <a:close/>
                </a:path>
              </a:pathLst>
            </a:custGeom>
            <a:solidFill>
              <a:srgbClr val="7E7E7E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132447" y="2976116"/>
            <a:ext cx="82486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>
                <a:solidFill>
                  <a:srgbClr val="00B7F0"/>
                </a:solidFill>
                <a:latin typeface="Museo Sans 300" panose="02000000000000000000"/>
                <a:cs typeface="Arial"/>
              </a:rPr>
              <a:t>66%</a:t>
            </a:r>
            <a:endParaRPr sz="3200">
              <a:latin typeface="Museo Sans 300" panose="02000000000000000000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49055" y="3442643"/>
            <a:ext cx="1369695" cy="6235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295"/>
              </a:spcBef>
            </a:pPr>
            <a:r>
              <a:rPr sz="1400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Has</a:t>
            </a:r>
            <a:r>
              <a:rPr sz="1400" spc="-7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474E51"/>
                </a:solidFill>
                <a:latin typeface="Museo Sans 300" panose="02000000000000000000"/>
                <a:cs typeface="Arial"/>
              </a:rPr>
              <a:t>been</a:t>
            </a:r>
            <a:r>
              <a:rPr sz="1400" spc="-6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funded </a:t>
            </a:r>
            <a:r>
              <a:rPr sz="1400">
                <a:solidFill>
                  <a:srgbClr val="474E51"/>
                </a:solidFill>
                <a:latin typeface="Museo Sans 300" panose="02000000000000000000"/>
                <a:cs typeface="Arial"/>
              </a:rPr>
              <a:t>by</a:t>
            </a:r>
            <a:r>
              <a:rPr sz="1400" spc="-5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 b="1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Private</a:t>
            </a:r>
            <a:r>
              <a:rPr sz="1400" b="1" spc="-5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 b="1" spc="-45">
                <a:solidFill>
                  <a:srgbClr val="474E51"/>
                </a:solidFill>
                <a:latin typeface="Museo Sans 300" panose="02000000000000000000"/>
                <a:cs typeface="Arial"/>
              </a:rPr>
              <a:t>Sector</a:t>
            </a:r>
            <a:endParaRPr sz="1400">
              <a:latin typeface="Museo Sans 300" panose="02000000000000000000"/>
              <a:cs typeface="Arial"/>
            </a:endParaRPr>
          </a:p>
          <a:p>
            <a:pPr marL="12700">
              <a:lnSpc>
                <a:spcPts val="1490"/>
              </a:lnSpc>
            </a:pPr>
            <a:r>
              <a:rPr sz="1400" b="1" spc="-20">
                <a:solidFill>
                  <a:srgbClr val="00B7F0"/>
                </a:solidFill>
                <a:latin typeface="Museo Sans 300" panose="02000000000000000000"/>
                <a:cs typeface="Arial"/>
              </a:rPr>
              <a:t>€</a:t>
            </a:r>
            <a:r>
              <a:rPr sz="1400" spc="-20">
                <a:solidFill>
                  <a:srgbClr val="00B7F0"/>
                </a:solidFill>
                <a:latin typeface="Museo Sans 300" panose="02000000000000000000"/>
                <a:cs typeface="Arial"/>
              </a:rPr>
              <a:t>234.4</a:t>
            </a:r>
            <a:r>
              <a:rPr sz="1400" spc="-55">
                <a:solidFill>
                  <a:srgbClr val="00B7F0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10">
                <a:solidFill>
                  <a:srgbClr val="00B7F0"/>
                </a:solidFill>
                <a:latin typeface="Museo Sans 300" panose="02000000000000000000"/>
                <a:cs typeface="Arial"/>
              </a:rPr>
              <a:t>Billion</a:t>
            </a:r>
            <a:endParaRPr sz="1400">
              <a:latin typeface="Museo Sans 300" panose="02000000000000000000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9427" y="3776436"/>
            <a:ext cx="108331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0"/>
              </a:spcBef>
            </a:pPr>
            <a:r>
              <a:rPr sz="1400" b="1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Public </a:t>
            </a:r>
            <a:r>
              <a:rPr sz="1400" b="1" spc="-35">
                <a:solidFill>
                  <a:srgbClr val="474E51"/>
                </a:solidFill>
                <a:latin typeface="Museo Sans 300" panose="02000000000000000000"/>
                <a:cs typeface="Arial"/>
              </a:rPr>
              <a:t>Sector</a:t>
            </a:r>
            <a:endParaRPr sz="1400">
              <a:latin typeface="Museo Sans 300" panose="02000000000000000000"/>
              <a:cs typeface="Arial"/>
            </a:endParaRPr>
          </a:p>
          <a:p>
            <a:pPr marL="12700">
              <a:lnSpc>
                <a:spcPts val="1595"/>
              </a:lnSpc>
            </a:pPr>
            <a:r>
              <a:rPr sz="1400" spc="-60">
                <a:solidFill>
                  <a:srgbClr val="A6A6A6"/>
                </a:solidFill>
                <a:latin typeface="Museo Sans 300" panose="02000000000000000000"/>
                <a:cs typeface="Arial"/>
              </a:rPr>
              <a:t>€119.5</a:t>
            </a:r>
            <a:r>
              <a:rPr sz="1400" spc="-55">
                <a:solidFill>
                  <a:srgbClr val="A6A6A6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10">
                <a:solidFill>
                  <a:srgbClr val="A6A6A6"/>
                </a:solidFill>
                <a:latin typeface="Museo Sans 300" panose="02000000000000000000"/>
                <a:cs typeface="Arial"/>
              </a:rPr>
              <a:t>Billion</a:t>
            </a:r>
            <a:endParaRPr sz="1400">
              <a:latin typeface="Museo Sans 300" panose="02000000000000000000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9455" y="3348595"/>
            <a:ext cx="7067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75">
                <a:solidFill>
                  <a:srgbClr val="B9B9B9"/>
                </a:solidFill>
                <a:latin typeface="Museo Sans 300" panose="02000000000000000000"/>
                <a:cs typeface="Arial"/>
              </a:rPr>
              <a:t>33%</a:t>
            </a:r>
            <a:endParaRPr sz="2800">
              <a:latin typeface="Museo Sans 300" panose="02000000000000000000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885185" y="2734059"/>
            <a:ext cx="1079500" cy="1445260"/>
          </a:xfrm>
          <a:custGeom>
            <a:avLst/>
            <a:gdLst/>
            <a:ahLst/>
            <a:cxnLst/>
            <a:rect l="l" t="t" r="r" b="b"/>
            <a:pathLst>
              <a:path w="1079500" h="1445260">
                <a:moveTo>
                  <a:pt x="354926" y="0"/>
                </a:moveTo>
                <a:lnTo>
                  <a:pt x="306343" y="1588"/>
                </a:lnTo>
                <a:lnTo>
                  <a:pt x="258307" y="6344"/>
                </a:lnTo>
                <a:lnTo>
                  <a:pt x="210893" y="14255"/>
                </a:lnTo>
                <a:lnTo>
                  <a:pt x="164174" y="25307"/>
                </a:lnTo>
                <a:lnTo>
                  <a:pt x="118227" y="39487"/>
                </a:lnTo>
                <a:lnTo>
                  <a:pt x="73126" y="56781"/>
                </a:lnTo>
                <a:lnTo>
                  <a:pt x="35991" y="73709"/>
                </a:lnTo>
                <a:lnTo>
                  <a:pt x="0" y="92608"/>
                </a:lnTo>
                <a:lnTo>
                  <a:pt x="38760" y="159727"/>
                </a:lnTo>
                <a:lnTo>
                  <a:pt x="79682" y="138687"/>
                </a:lnTo>
                <a:lnTo>
                  <a:pt x="122233" y="120524"/>
                </a:lnTo>
                <a:lnTo>
                  <a:pt x="166284" y="105369"/>
                </a:lnTo>
                <a:lnTo>
                  <a:pt x="211708" y="93354"/>
                </a:lnTo>
                <a:lnTo>
                  <a:pt x="258375" y="84610"/>
                </a:lnTo>
                <a:lnTo>
                  <a:pt x="306157" y="79267"/>
                </a:lnTo>
                <a:lnTo>
                  <a:pt x="354926" y="77457"/>
                </a:lnTo>
                <a:lnTo>
                  <a:pt x="403182" y="79226"/>
                </a:lnTo>
                <a:lnTo>
                  <a:pt x="450474" y="84450"/>
                </a:lnTo>
                <a:lnTo>
                  <a:pt x="496679" y="93003"/>
                </a:lnTo>
                <a:lnTo>
                  <a:pt x="541671" y="104763"/>
                </a:lnTo>
                <a:lnTo>
                  <a:pt x="585324" y="119603"/>
                </a:lnTo>
                <a:lnTo>
                  <a:pt x="627514" y="137398"/>
                </a:lnTo>
                <a:lnTo>
                  <a:pt x="668116" y="158025"/>
                </a:lnTo>
                <a:lnTo>
                  <a:pt x="707005" y="181359"/>
                </a:lnTo>
                <a:lnTo>
                  <a:pt x="744056" y="207274"/>
                </a:lnTo>
                <a:lnTo>
                  <a:pt x="779143" y="235647"/>
                </a:lnTo>
                <a:lnTo>
                  <a:pt x="812142" y="266352"/>
                </a:lnTo>
                <a:lnTo>
                  <a:pt x="842928" y="299264"/>
                </a:lnTo>
                <a:lnTo>
                  <a:pt x="871375" y="334260"/>
                </a:lnTo>
                <a:lnTo>
                  <a:pt x="897358" y="371214"/>
                </a:lnTo>
                <a:lnTo>
                  <a:pt x="920753" y="410001"/>
                </a:lnTo>
                <a:lnTo>
                  <a:pt x="941435" y="450497"/>
                </a:lnTo>
                <a:lnTo>
                  <a:pt x="959277" y="492577"/>
                </a:lnTo>
                <a:lnTo>
                  <a:pt x="974156" y="536117"/>
                </a:lnTo>
                <a:lnTo>
                  <a:pt x="985947" y="580991"/>
                </a:lnTo>
                <a:lnTo>
                  <a:pt x="994523" y="627076"/>
                </a:lnTo>
                <a:lnTo>
                  <a:pt x="999761" y="674245"/>
                </a:lnTo>
                <a:lnTo>
                  <a:pt x="1001534" y="722375"/>
                </a:lnTo>
                <a:lnTo>
                  <a:pt x="999761" y="770504"/>
                </a:lnTo>
                <a:lnTo>
                  <a:pt x="994523" y="817672"/>
                </a:lnTo>
                <a:lnTo>
                  <a:pt x="985947" y="863755"/>
                </a:lnTo>
                <a:lnTo>
                  <a:pt x="974156" y="908628"/>
                </a:lnTo>
                <a:lnTo>
                  <a:pt x="959277" y="952167"/>
                </a:lnTo>
                <a:lnTo>
                  <a:pt x="941435" y="994246"/>
                </a:lnTo>
                <a:lnTo>
                  <a:pt x="920753" y="1034741"/>
                </a:lnTo>
                <a:lnTo>
                  <a:pt x="897358" y="1073528"/>
                </a:lnTo>
                <a:lnTo>
                  <a:pt x="871375" y="1110481"/>
                </a:lnTo>
                <a:lnTo>
                  <a:pt x="842928" y="1145476"/>
                </a:lnTo>
                <a:lnTo>
                  <a:pt x="812142" y="1178388"/>
                </a:lnTo>
                <a:lnTo>
                  <a:pt x="779143" y="1209093"/>
                </a:lnTo>
                <a:lnTo>
                  <a:pt x="744056" y="1237465"/>
                </a:lnTo>
                <a:lnTo>
                  <a:pt x="707005" y="1263380"/>
                </a:lnTo>
                <a:lnTo>
                  <a:pt x="668116" y="1286713"/>
                </a:lnTo>
                <a:lnTo>
                  <a:pt x="627514" y="1307340"/>
                </a:lnTo>
                <a:lnTo>
                  <a:pt x="585324" y="1325136"/>
                </a:lnTo>
                <a:lnTo>
                  <a:pt x="541671" y="1339976"/>
                </a:lnTo>
                <a:lnTo>
                  <a:pt x="496679" y="1351735"/>
                </a:lnTo>
                <a:lnTo>
                  <a:pt x="450474" y="1360289"/>
                </a:lnTo>
                <a:lnTo>
                  <a:pt x="403182" y="1365513"/>
                </a:lnTo>
                <a:lnTo>
                  <a:pt x="354926" y="1367281"/>
                </a:lnTo>
                <a:lnTo>
                  <a:pt x="298861" y="1364889"/>
                </a:lnTo>
                <a:lnTo>
                  <a:pt x="244130" y="1357843"/>
                </a:lnTo>
                <a:lnTo>
                  <a:pt x="190930" y="1346341"/>
                </a:lnTo>
                <a:lnTo>
                  <a:pt x="139455" y="1330581"/>
                </a:lnTo>
                <a:lnTo>
                  <a:pt x="89903" y="1310762"/>
                </a:lnTo>
                <a:lnTo>
                  <a:pt x="42468" y="1287081"/>
                </a:lnTo>
                <a:lnTo>
                  <a:pt x="3733" y="1354200"/>
                </a:lnTo>
                <a:lnTo>
                  <a:pt x="37920" y="1371971"/>
                </a:lnTo>
                <a:lnTo>
                  <a:pt x="73126" y="1387970"/>
                </a:lnTo>
                <a:lnTo>
                  <a:pt x="118225" y="1405259"/>
                </a:lnTo>
                <a:lnTo>
                  <a:pt x="164166" y="1419438"/>
                </a:lnTo>
                <a:lnTo>
                  <a:pt x="210878" y="1430491"/>
                </a:lnTo>
                <a:lnTo>
                  <a:pt x="258290" y="1438404"/>
                </a:lnTo>
                <a:lnTo>
                  <a:pt x="306330" y="1443162"/>
                </a:lnTo>
                <a:lnTo>
                  <a:pt x="354926" y="1444751"/>
                </a:lnTo>
                <a:lnTo>
                  <a:pt x="403518" y="1443162"/>
                </a:lnTo>
                <a:lnTo>
                  <a:pt x="451556" y="1438404"/>
                </a:lnTo>
                <a:lnTo>
                  <a:pt x="498968" y="1430491"/>
                </a:lnTo>
                <a:lnTo>
                  <a:pt x="545680" y="1419438"/>
                </a:lnTo>
                <a:lnTo>
                  <a:pt x="591620" y="1405259"/>
                </a:lnTo>
                <a:lnTo>
                  <a:pt x="636714" y="1387970"/>
                </a:lnTo>
                <a:lnTo>
                  <a:pt x="679082" y="1368483"/>
                </a:lnTo>
                <a:lnTo>
                  <a:pt x="719924" y="1346422"/>
                </a:lnTo>
                <a:lnTo>
                  <a:pt x="759182" y="1321825"/>
                </a:lnTo>
                <a:lnTo>
                  <a:pt x="796793" y="1294733"/>
                </a:lnTo>
                <a:lnTo>
                  <a:pt x="832699" y="1265185"/>
                </a:lnTo>
                <a:lnTo>
                  <a:pt x="866838" y="1233220"/>
                </a:lnTo>
                <a:lnTo>
                  <a:pt x="898889" y="1199165"/>
                </a:lnTo>
                <a:lnTo>
                  <a:pt x="928520" y="1163344"/>
                </a:lnTo>
                <a:lnTo>
                  <a:pt x="955689" y="1125820"/>
                </a:lnTo>
                <a:lnTo>
                  <a:pt x="980357" y="1086650"/>
                </a:lnTo>
                <a:lnTo>
                  <a:pt x="1002485" y="1045896"/>
                </a:lnTo>
                <a:lnTo>
                  <a:pt x="1022032" y="1003617"/>
                </a:lnTo>
                <a:lnTo>
                  <a:pt x="1039379" y="958611"/>
                </a:lnTo>
                <a:lnTo>
                  <a:pt x="1053603" y="912757"/>
                </a:lnTo>
                <a:lnTo>
                  <a:pt x="1064690" y="866130"/>
                </a:lnTo>
                <a:lnTo>
                  <a:pt x="1072626" y="818802"/>
                </a:lnTo>
                <a:lnTo>
                  <a:pt x="1077398" y="770847"/>
                </a:lnTo>
                <a:lnTo>
                  <a:pt x="1078992" y="722337"/>
                </a:lnTo>
                <a:lnTo>
                  <a:pt x="1077398" y="673835"/>
                </a:lnTo>
                <a:lnTo>
                  <a:pt x="1072626" y="625887"/>
                </a:lnTo>
                <a:lnTo>
                  <a:pt x="1064690" y="578565"/>
                </a:lnTo>
                <a:lnTo>
                  <a:pt x="1053603" y="531941"/>
                </a:lnTo>
                <a:lnTo>
                  <a:pt x="1039379" y="486085"/>
                </a:lnTo>
                <a:lnTo>
                  <a:pt x="1022032" y="441096"/>
                </a:lnTo>
                <a:lnTo>
                  <a:pt x="1002485" y="398817"/>
                </a:lnTo>
                <a:lnTo>
                  <a:pt x="980357" y="358063"/>
                </a:lnTo>
                <a:lnTo>
                  <a:pt x="955689" y="318893"/>
                </a:lnTo>
                <a:lnTo>
                  <a:pt x="928520" y="281368"/>
                </a:lnTo>
                <a:lnTo>
                  <a:pt x="898889" y="245548"/>
                </a:lnTo>
                <a:lnTo>
                  <a:pt x="866838" y="211493"/>
                </a:lnTo>
                <a:lnTo>
                  <a:pt x="832699" y="179541"/>
                </a:lnTo>
                <a:lnTo>
                  <a:pt x="796793" y="149997"/>
                </a:lnTo>
                <a:lnTo>
                  <a:pt x="759182" y="122902"/>
                </a:lnTo>
                <a:lnTo>
                  <a:pt x="719924" y="98300"/>
                </a:lnTo>
                <a:lnTo>
                  <a:pt x="679082" y="76233"/>
                </a:lnTo>
                <a:lnTo>
                  <a:pt x="636714" y="56743"/>
                </a:lnTo>
                <a:lnTo>
                  <a:pt x="591618" y="39465"/>
                </a:lnTo>
                <a:lnTo>
                  <a:pt x="545675" y="25296"/>
                </a:lnTo>
                <a:lnTo>
                  <a:pt x="498959" y="14250"/>
                </a:lnTo>
                <a:lnTo>
                  <a:pt x="451545" y="6343"/>
                </a:lnTo>
                <a:lnTo>
                  <a:pt x="403509" y="1588"/>
                </a:lnTo>
                <a:lnTo>
                  <a:pt x="354926" y="0"/>
                </a:lnTo>
                <a:close/>
              </a:path>
            </a:pathLst>
          </a:custGeom>
          <a:solidFill>
            <a:srgbClr val="00B6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70526" y="2900174"/>
            <a:ext cx="832485" cy="1114425"/>
          </a:xfrm>
          <a:custGeom>
            <a:avLst/>
            <a:gdLst/>
            <a:ahLst/>
            <a:cxnLst/>
            <a:rect l="l" t="t" r="r" b="b"/>
            <a:pathLst>
              <a:path w="832485" h="1114425">
                <a:moveTo>
                  <a:pt x="273240" y="0"/>
                </a:moveTo>
                <a:lnTo>
                  <a:pt x="224150" y="2122"/>
                </a:lnTo>
                <a:lnTo>
                  <a:pt x="176246" y="8372"/>
                </a:lnTo>
                <a:lnTo>
                  <a:pt x="129705" y="18568"/>
                </a:lnTo>
                <a:lnTo>
                  <a:pt x="84700" y="32534"/>
                </a:lnTo>
                <a:lnTo>
                  <a:pt x="41406" y="50090"/>
                </a:lnTo>
                <a:lnTo>
                  <a:pt x="0" y="71056"/>
                </a:lnTo>
                <a:lnTo>
                  <a:pt x="282752" y="560476"/>
                </a:lnTo>
                <a:lnTo>
                  <a:pt x="282371" y="560717"/>
                </a:lnTo>
                <a:lnTo>
                  <a:pt x="282752" y="560946"/>
                </a:lnTo>
                <a:lnTo>
                  <a:pt x="3238" y="1044778"/>
                </a:lnTo>
                <a:lnTo>
                  <a:pt x="44234" y="1065228"/>
                </a:lnTo>
                <a:lnTo>
                  <a:pt x="87060" y="1082344"/>
                </a:lnTo>
                <a:lnTo>
                  <a:pt x="131548" y="1095956"/>
                </a:lnTo>
                <a:lnTo>
                  <a:pt x="177526" y="1105890"/>
                </a:lnTo>
                <a:lnTo>
                  <a:pt x="224826" y="1111977"/>
                </a:lnTo>
                <a:lnTo>
                  <a:pt x="273278" y="1114044"/>
                </a:lnTo>
                <a:lnTo>
                  <a:pt x="321495" y="1111999"/>
                </a:lnTo>
                <a:lnTo>
                  <a:pt x="368572" y="1105976"/>
                </a:lnTo>
                <a:lnTo>
                  <a:pt x="414343" y="1096143"/>
                </a:lnTo>
                <a:lnTo>
                  <a:pt x="458640" y="1082667"/>
                </a:lnTo>
                <a:lnTo>
                  <a:pt x="501295" y="1065714"/>
                </a:lnTo>
                <a:lnTo>
                  <a:pt x="542141" y="1045453"/>
                </a:lnTo>
                <a:lnTo>
                  <a:pt x="581008" y="1022050"/>
                </a:lnTo>
                <a:lnTo>
                  <a:pt x="617730" y="995672"/>
                </a:lnTo>
                <a:lnTo>
                  <a:pt x="652140" y="966486"/>
                </a:lnTo>
                <a:lnTo>
                  <a:pt x="684068" y="934661"/>
                </a:lnTo>
                <a:lnTo>
                  <a:pt x="713348" y="900362"/>
                </a:lnTo>
                <a:lnTo>
                  <a:pt x="739811" y="863758"/>
                </a:lnTo>
                <a:lnTo>
                  <a:pt x="763290" y="825015"/>
                </a:lnTo>
                <a:lnTo>
                  <a:pt x="783617" y="784300"/>
                </a:lnTo>
                <a:lnTo>
                  <a:pt x="800625" y="741782"/>
                </a:lnTo>
                <a:lnTo>
                  <a:pt x="814145" y="697626"/>
                </a:lnTo>
                <a:lnTo>
                  <a:pt x="824010" y="652000"/>
                </a:lnTo>
                <a:lnTo>
                  <a:pt x="830052" y="605072"/>
                </a:lnTo>
                <a:lnTo>
                  <a:pt x="832078" y="557034"/>
                </a:lnTo>
                <a:lnTo>
                  <a:pt x="830027" y="508974"/>
                </a:lnTo>
                <a:lnTo>
                  <a:pt x="823985" y="462049"/>
                </a:lnTo>
                <a:lnTo>
                  <a:pt x="814120" y="416426"/>
                </a:lnTo>
                <a:lnTo>
                  <a:pt x="800600" y="372271"/>
                </a:lnTo>
                <a:lnTo>
                  <a:pt x="783592" y="329754"/>
                </a:lnTo>
                <a:lnTo>
                  <a:pt x="763264" y="289040"/>
                </a:lnTo>
                <a:lnTo>
                  <a:pt x="739785" y="250297"/>
                </a:lnTo>
                <a:lnTo>
                  <a:pt x="713321" y="213692"/>
                </a:lnTo>
                <a:lnTo>
                  <a:pt x="684041" y="179392"/>
                </a:lnTo>
                <a:lnTo>
                  <a:pt x="652112" y="147566"/>
                </a:lnTo>
                <a:lnTo>
                  <a:pt x="617703" y="118379"/>
                </a:lnTo>
                <a:lnTo>
                  <a:pt x="580980" y="92000"/>
                </a:lnTo>
                <a:lnTo>
                  <a:pt x="542111" y="68595"/>
                </a:lnTo>
                <a:lnTo>
                  <a:pt x="501265" y="48332"/>
                </a:lnTo>
                <a:lnTo>
                  <a:pt x="458609" y="31379"/>
                </a:lnTo>
                <a:lnTo>
                  <a:pt x="414311" y="17901"/>
                </a:lnTo>
                <a:lnTo>
                  <a:pt x="368538" y="8067"/>
                </a:lnTo>
                <a:lnTo>
                  <a:pt x="321458" y="2044"/>
                </a:lnTo>
                <a:lnTo>
                  <a:pt x="273240" y="0"/>
                </a:lnTo>
                <a:close/>
              </a:path>
            </a:pathLst>
          </a:custGeom>
          <a:solidFill>
            <a:srgbClr val="00B7F0">
              <a:alpha val="4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8535" y="3089147"/>
            <a:ext cx="360045" cy="734695"/>
          </a:xfrm>
          <a:custGeom>
            <a:avLst/>
            <a:gdLst/>
            <a:ahLst/>
            <a:cxnLst/>
            <a:rect l="l" t="t" r="r" b="b"/>
            <a:pathLst>
              <a:path w="360044" h="734695">
                <a:moveTo>
                  <a:pt x="271284" y="402336"/>
                </a:moveTo>
                <a:lnTo>
                  <a:pt x="134848" y="402336"/>
                </a:lnTo>
                <a:lnTo>
                  <a:pt x="105168" y="454152"/>
                </a:lnTo>
                <a:lnTo>
                  <a:pt x="261213" y="454152"/>
                </a:lnTo>
                <a:lnTo>
                  <a:pt x="271284" y="402336"/>
                </a:lnTo>
                <a:close/>
              </a:path>
              <a:path w="360044" h="734695">
                <a:moveTo>
                  <a:pt x="297192" y="269748"/>
                </a:moveTo>
                <a:lnTo>
                  <a:pt x="92976" y="269748"/>
                </a:lnTo>
                <a:lnTo>
                  <a:pt x="122783" y="321564"/>
                </a:lnTo>
                <a:lnTo>
                  <a:pt x="287070" y="321564"/>
                </a:lnTo>
                <a:lnTo>
                  <a:pt x="297192" y="269748"/>
                </a:lnTo>
                <a:close/>
              </a:path>
              <a:path w="360044" h="734695">
                <a:moveTo>
                  <a:pt x="348996" y="12141"/>
                </a:moveTo>
                <a:lnTo>
                  <a:pt x="324142" y="5130"/>
                </a:lnTo>
                <a:lnTo>
                  <a:pt x="305841" y="1524"/>
                </a:lnTo>
                <a:lnTo>
                  <a:pt x="285064" y="190"/>
                </a:lnTo>
                <a:lnTo>
                  <a:pt x="252806" y="0"/>
                </a:lnTo>
                <a:lnTo>
                  <a:pt x="203428" y="3340"/>
                </a:lnTo>
                <a:lnTo>
                  <a:pt x="156451" y="13081"/>
                </a:lnTo>
                <a:lnTo>
                  <a:pt x="112242" y="28829"/>
                </a:lnTo>
                <a:lnTo>
                  <a:pt x="71183" y="50139"/>
                </a:lnTo>
                <a:lnTo>
                  <a:pt x="33655" y="76619"/>
                </a:lnTo>
                <a:lnTo>
                  <a:pt x="0" y="107848"/>
                </a:lnTo>
                <a:lnTo>
                  <a:pt x="36372" y="170662"/>
                </a:lnTo>
                <a:lnTo>
                  <a:pt x="69138" y="135102"/>
                </a:lnTo>
                <a:lnTo>
                  <a:pt x="107632" y="106222"/>
                </a:lnTo>
                <a:lnTo>
                  <a:pt x="151307" y="84721"/>
                </a:lnTo>
                <a:lnTo>
                  <a:pt x="199542" y="71310"/>
                </a:lnTo>
                <a:lnTo>
                  <a:pt x="251790" y="66675"/>
                </a:lnTo>
                <a:lnTo>
                  <a:pt x="282232" y="68414"/>
                </a:lnTo>
                <a:lnTo>
                  <a:pt x="307733" y="72237"/>
                </a:lnTo>
                <a:lnTo>
                  <a:pt x="325259" y="76047"/>
                </a:lnTo>
                <a:lnTo>
                  <a:pt x="331774" y="77787"/>
                </a:lnTo>
                <a:lnTo>
                  <a:pt x="348996" y="12141"/>
                </a:lnTo>
                <a:close/>
              </a:path>
              <a:path w="360044" h="734695">
                <a:moveTo>
                  <a:pt x="359664" y="719416"/>
                </a:moveTo>
                <a:lnTo>
                  <a:pt x="343522" y="653757"/>
                </a:lnTo>
                <a:lnTo>
                  <a:pt x="319951" y="661936"/>
                </a:lnTo>
                <a:lnTo>
                  <a:pt x="302717" y="666140"/>
                </a:lnTo>
                <a:lnTo>
                  <a:pt x="283400" y="667689"/>
                </a:lnTo>
                <a:lnTo>
                  <a:pt x="253542" y="667905"/>
                </a:lnTo>
                <a:lnTo>
                  <a:pt x="202285" y="663333"/>
                </a:lnTo>
                <a:lnTo>
                  <a:pt x="154749" y="650087"/>
                </a:lnTo>
                <a:lnTo>
                  <a:pt x="111531" y="628891"/>
                </a:lnTo>
                <a:lnTo>
                  <a:pt x="73253" y="600417"/>
                </a:lnTo>
                <a:lnTo>
                  <a:pt x="40487" y="565404"/>
                </a:lnTo>
                <a:lnTo>
                  <a:pt x="3048" y="630224"/>
                </a:lnTo>
                <a:lnTo>
                  <a:pt x="36296" y="660577"/>
                </a:lnTo>
                <a:lnTo>
                  <a:pt x="73329" y="686231"/>
                </a:lnTo>
                <a:lnTo>
                  <a:pt x="113792" y="706831"/>
                </a:lnTo>
                <a:lnTo>
                  <a:pt x="157378" y="721995"/>
                </a:lnTo>
                <a:lnTo>
                  <a:pt x="203733" y="731367"/>
                </a:lnTo>
                <a:lnTo>
                  <a:pt x="252526" y="734568"/>
                </a:lnTo>
                <a:lnTo>
                  <a:pt x="294855" y="732205"/>
                </a:lnTo>
                <a:lnTo>
                  <a:pt x="328841" y="726998"/>
                </a:lnTo>
                <a:lnTo>
                  <a:pt x="351447" y="721791"/>
                </a:lnTo>
                <a:lnTo>
                  <a:pt x="359664" y="719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35046" y="2960370"/>
            <a:ext cx="1045844" cy="443865"/>
          </a:xfrm>
          <a:custGeom>
            <a:avLst/>
            <a:gdLst/>
            <a:ahLst/>
            <a:cxnLst/>
            <a:rect l="l" t="t" r="r" b="b"/>
            <a:pathLst>
              <a:path w="1045845" h="443864">
                <a:moveTo>
                  <a:pt x="1045463" y="443484"/>
                </a:moveTo>
                <a:lnTo>
                  <a:pt x="1045463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00756" y="2909316"/>
            <a:ext cx="97536" cy="97535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392429" y="3300222"/>
            <a:ext cx="962025" cy="436245"/>
          </a:xfrm>
          <a:custGeom>
            <a:avLst/>
            <a:gdLst/>
            <a:ahLst/>
            <a:cxnLst/>
            <a:rect l="l" t="t" r="r" b="b"/>
            <a:pathLst>
              <a:path w="962025" h="436245">
                <a:moveTo>
                  <a:pt x="0" y="435863"/>
                </a:moveTo>
                <a:lnTo>
                  <a:pt x="0" y="0"/>
                </a:lnTo>
                <a:lnTo>
                  <a:pt x="961644" y="0"/>
                </a:lnTo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" name="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03019" y="3252216"/>
            <a:ext cx="97536" cy="97535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56047" y="2636519"/>
            <a:ext cx="4439411" cy="330354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44739" y="1101852"/>
            <a:ext cx="1485899" cy="148132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661147" y="1318259"/>
            <a:ext cx="1053083" cy="104851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767572" y="1101852"/>
            <a:ext cx="1485899" cy="148132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83979" y="1318259"/>
            <a:ext cx="1053083" cy="1048511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1610979" y="2022288"/>
            <a:ext cx="1224280" cy="669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20">
                <a:solidFill>
                  <a:srgbClr val="FFFFFF"/>
                </a:solidFill>
                <a:latin typeface="Museo Sans 300" panose="02000000000000000000"/>
                <a:cs typeface="Arial"/>
              </a:rPr>
              <a:t>100%</a:t>
            </a:r>
            <a:endParaRPr sz="2800">
              <a:latin typeface="Museo Sans 300" panose="0200000000000000000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400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€353.9</a:t>
            </a:r>
            <a:r>
              <a:rPr sz="1400" b="1" spc="-8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billion</a:t>
            </a:r>
            <a:endParaRPr sz="1575" baseline="26455">
              <a:latin typeface="Museo Sans 300" panose="02000000000000000000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368488" y="3794332"/>
            <a:ext cx="3375712" cy="45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85000"/>
              </a:lnSpc>
              <a:spcBef>
                <a:spcPts val="100"/>
              </a:spcBef>
            </a:pPr>
            <a:r>
              <a:rPr sz="1400" spc="-20">
                <a:solidFill>
                  <a:srgbClr val="FFFFFF"/>
                </a:solidFill>
                <a:latin typeface="Museo Sans 300" panose="02000000000000000000"/>
                <a:cs typeface="Arial"/>
              </a:rPr>
              <a:t>Invested</a:t>
            </a:r>
            <a:r>
              <a:rPr sz="1400" spc="-5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b="1" spc="-25">
                <a:solidFill>
                  <a:srgbClr val="D4D700"/>
                </a:solidFill>
                <a:latin typeface="Museo Sans 300" panose="02000000000000000000"/>
                <a:cs typeface="Arial"/>
              </a:rPr>
              <a:t>€145.3</a:t>
            </a:r>
            <a:r>
              <a:rPr b="1" spc="-65">
                <a:solidFill>
                  <a:srgbClr val="D4D700"/>
                </a:solidFill>
                <a:latin typeface="Museo Sans 300" panose="02000000000000000000"/>
                <a:cs typeface="Arial"/>
              </a:rPr>
              <a:t> </a:t>
            </a:r>
            <a:r>
              <a:rPr b="1" spc="-10">
                <a:solidFill>
                  <a:srgbClr val="D4D700"/>
                </a:solidFill>
                <a:latin typeface="Museo Sans 300" panose="02000000000000000000"/>
                <a:cs typeface="Arial"/>
              </a:rPr>
              <a:t>billion</a:t>
            </a:r>
            <a:endParaRPr sz="2000">
              <a:latin typeface="Museo Sans 300" panose="02000000000000000000"/>
              <a:cs typeface="Arial"/>
            </a:endParaRPr>
          </a:p>
          <a:p>
            <a:pPr marL="38100">
              <a:lnSpc>
                <a:spcPct val="85000"/>
              </a:lnSpc>
            </a:pP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in</a:t>
            </a:r>
            <a:r>
              <a:rPr sz="1400" spc="-2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55">
                <a:solidFill>
                  <a:srgbClr val="FFFFFF"/>
                </a:solidFill>
                <a:latin typeface="Museo Sans 300" panose="02000000000000000000"/>
                <a:cs typeface="Arial"/>
              </a:rPr>
              <a:t>R&amp;D</a:t>
            </a:r>
            <a:r>
              <a:rPr sz="1400" spc="-2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in</a:t>
            </a:r>
            <a:r>
              <a:rPr sz="1400" spc="-3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the</a:t>
            </a:r>
            <a:r>
              <a:rPr sz="1400" spc="-2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20">
                <a:solidFill>
                  <a:srgbClr val="FFFFFF"/>
                </a:solidFill>
                <a:latin typeface="Museo Sans 300" panose="02000000000000000000"/>
                <a:cs typeface="Arial"/>
              </a:rPr>
              <a:t>past</a:t>
            </a:r>
            <a:r>
              <a:rPr sz="1400" spc="-4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decade</a:t>
            </a:r>
            <a:r>
              <a:rPr sz="1400" spc="-2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2012-</a:t>
            </a:r>
            <a:r>
              <a:rPr sz="1400" spc="-20">
                <a:solidFill>
                  <a:srgbClr val="FFFFFF"/>
                </a:solidFill>
                <a:latin typeface="Museo Sans 300" panose="02000000000000000000"/>
                <a:cs typeface="Arial"/>
              </a:rPr>
              <a:t>2022</a:t>
            </a:r>
            <a:r>
              <a:rPr lang="pt-PT" sz="1400" spc="-2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endParaRPr sz="1575" baseline="26455">
              <a:latin typeface="Museo Sans 300" panose="02000000000000000000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368488" y="4486529"/>
            <a:ext cx="4442512" cy="4857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85000"/>
              </a:lnSpc>
              <a:spcBef>
                <a:spcPts val="100"/>
              </a:spcBef>
            </a:pPr>
            <a:r>
              <a:rPr sz="1800" b="1">
                <a:solidFill>
                  <a:srgbClr val="D4D700"/>
                </a:solidFill>
                <a:latin typeface="Museo Sans 300" panose="02000000000000000000"/>
                <a:cs typeface="Arial"/>
              </a:rPr>
              <a:t>35</a:t>
            </a:r>
            <a:r>
              <a:rPr sz="1800" b="1" spc="-70">
                <a:solidFill>
                  <a:srgbClr val="D4D700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>
                <a:solidFill>
                  <a:srgbClr val="D4D700"/>
                </a:solidFill>
                <a:latin typeface="Museo Sans 300" panose="02000000000000000000"/>
                <a:cs typeface="Arial"/>
              </a:rPr>
              <a:t>of</a:t>
            </a:r>
            <a:r>
              <a:rPr sz="1800" b="1" spc="-70">
                <a:solidFill>
                  <a:srgbClr val="D4D700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 spc="-100">
                <a:solidFill>
                  <a:srgbClr val="D4D700"/>
                </a:solidFill>
                <a:latin typeface="Museo Sans 300" panose="02000000000000000000"/>
                <a:cs typeface="Arial"/>
              </a:rPr>
              <a:t>AIM’s</a:t>
            </a:r>
            <a:r>
              <a:rPr sz="1800" b="1" spc="-114">
                <a:solidFill>
                  <a:srgbClr val="D4D700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corporate</a:t>
            </a:r>
            <a:r>
              <a:rPr sz="1400" spc="-9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members</a:t>
            </a:r>
            <a:r>
              <a:rPr sz="1400" spc="-9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25">
                <a:solidFill>
                  <a:srgbClr val="FFFFFF"/>
                </a:solidFill>
                <a:latin typeface="Museo Sans 300" panose="02000000000000000000"/>
                <a:cs typeface="Arial"/>
              </a:rPr>
              <a:t>are</a:t>
            </a:r>
            <a:r>
              <a:rPr sz="1400" spc="-8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included</a:t>
            </a:r>
            <a:r>
              <a:rPr sz="1400" spc="-10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in</a:t>
            </a:r>
            <a:r>
              <a:rPr sz="1400" spc="-5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25">
                <a:solidFill>
                  <a:srgbClr val="FFFFFF"/>
                </a:solidFill>
                <a:latin typeface="Museo Sans 300" panose="02000000000000000000"/>
                <a:cs typeface="Arial"/>
              </a:rPr>
              <a:t>the</a:t>
            </a:r>
            <a:endParaRPr sz="1400">
              <a:latin typeface="Museo Sans 300" panose="02000000000000000000"/>
              <a:cs typeface="Arial"/>
            </a:endParaRPr>
          </a:p>
          <a:p>
            <a:pPr marL="38100">
              <a:lnSpc>
                <a:spcPct val="85000"/>
              </a:lnSpc>
            </a:pPr>
            <a:r>
              <a:rPr sz="1800" b="1">
                <a:solidFill>
                  <a:srgbClr val="D4D700"/>
                </a:solidFill>
                <a:latin typeface="Museo Sans 300" panose="02000000000000000000"/>
                <a:cs typeface="Arial"/>
              </a:rPr>
              <a:t>top</a:t>
            </a:r>
            <a:r>
              <a:rPr sz="1800" b="1" spc="-100">
                <a:solidFill>
                  <a:srgbClr val="D4D700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>
                <a:solidFill>
                  <a:srgbClr val="D4D700"/>
                </a:solidFill>
                <a:latin typeface="Museo Sans 300" panose="02000000000000000000"/>
                <a:cs typeface="Arial"/>
              </a:rPr>
              <a:t>2,500</a:t>
            </a:r>
            <a:r>
              <a:rPr sz="1800" b="1" spc="-80">
                <a:solidFill>
                  <a:srgbClr val="D4D700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 spc="-60">
                <a:solidFill>
                  <a:srgbClr val="D4D700"/>
                </a:solidFill>
                <a:latin typeface="Museo Sans 300" panose="02000000000000000000"/>
                <a:cs typeface="Arial"/>
              </a:rPr>
              <a:t>companies</a:t>
            </a:r>
            <a:r>
              <a:rPr sz="1800" b="1" spc="-135">
                <a:solidFill>
                  <a:srgbClr val="D4D700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investing</a:t>
            </a:r>
            <a:r>
              <a:rPr sz="1400" spc="-11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in</a:t>
            </a:r>
            <a:r>
              <a:rPr sz="1400" spc="-5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65">
                <a:solidFill>
                  <a:srgbClr val="FFFFFF"/>
                </a:solidFill>
                <a:latin typeface="Museo Sans 300" panose="02000000000000000000"/>
                <a:cs typeface="Arial"/>
              </a:rPr>
              <a:t>R&amp;D</a:t>
            </a:r>
            <a:r>
              <a:rPr sz="1400" spc="-7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globally</a:t>
            </a:r>
            <a:r>
              <a:rPr lang="pt-PT" sz="14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endParaRPr sz="1575" baseline="26455">
              <a:latin typeface="Museo Sans 300" panose="02000000000000000000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368489" y="5097763"/>
            <a:ext cx="4290112" cy="83766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38100" marR="30480">
              <a:lnSpc>
                <a:spcPct val="85000"/>
              </a:lnSpc>
              <a:spcBef>
                <a:spcPts val="405"/>
              </a:spcBef>
            </a:pPr>
            <a:r>
              <a:rPr sz="1400" spc="-55">
                <a:solidFill>
                  <a:srgbClr val="FFFFFF"/>
                </a:solidFill>
                <a:latin typeface="Museo Sans 300" panose="02000000000000000000"/>
                <a:cs typeface="Arial"/>
              </a:rPr>
              <a:t>AIM’s</a:t>
            </a:r>
            <a:r>
              <a:rPr sz="1400" spc="-5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corporate</a:t>
            </a:r>
            <a:r>
              <a:rPr sz="1400" spc="-8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members</a:t>
            </a:r>
            <a:r>
              <a:rPr sz="1400" spc="-8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20">
                <a:solidFill>
                  <a:srgbClr val="FFFFFF"/>
                </a:solidFill>
                <a:latin typeface="Museo Sans 300" panose="02000000000000000000"/>
                <a:cs typeface="Arial"/>
              </a:rPr>
              <a:t>invested</a:t>
            </a:r>
            <a:r>
              <a:rPr sz="1400" spc="-7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>
                <a:solidFill>
                  <a:srgbClr val="D4D700"/>
                </a:solidFill>
                <a:latin typeface="Museo Sans 300" panose="02000000000000000000"/>
                <a:cs typeface="Arial"/>
              </a:rPr>
              <a:t>€34.8</a:t>
            </a:r>
            <a:r>
              <a:rPr sz="1800" b="1" spc="-65">
                <a:solidFill>
                  <a:srgbClr val="D4D700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 spc="-10">
                <a:solidFill>
                  <a:srgbClr val="D4D700"/>
                </a:solidFill>
                <a:latin typeface="Museo Sans 300" panose="02000000000000000000"/>
                <a:cs typeface="Arial"/>
              </a:rPr>
              <a:t>billion </a:t>
            </a:r>
            <a:r>
              <a:rPr sz="1400" spc="-45">
                <a:solidFill>
                  <a:srgbClr val="FFFFFF"/>
                </a:solidFill>
                <a:latin typeface="Museo Sans 300" panose="02000000000000000000"/>
                <a:cs typeface="Arial"/>
              </a:rPr>
              <a:t>globally</a:t>
            </a:r>
            <a:r>
              <a:rPr sz="1400" b="1" spc="-8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in</a:t>
            </a:r>
            <a:r>
              <a:rPr sz="1400" spc="-6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60">
                <a:solidFill>
                  <a:srgbClr val="FFFFFF"/>
                </a:solidFill>
                <a:latin typeface="Museo Sans 300" panose="02000000000000000000"/>
                <a:cs typeface="Arial"/>
              </a:rPr>
              <a:t>R&amp;D</a:t>
            </a:r>
            <a:r>
              <a:rPr sz="1400" spc="-8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in</a:t>
            </a:r>
            <a:r>
              <a:rPr sz="1400" spc="-5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2022.</a:t>
            </a:r>
            <a:r>
              <a:rPr sz="1400" spc="-11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In</a:t>
            </a:r>
            <a:r>
              <a:rPr sz="1400" spc="-6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the</a:t>
            </a:r>
            <a:r>
              <a:rPr sz="1400" spc="-8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25">
                <a:solidFill>
                  <a:srgbClr val="FFFFFF"/>
                </a:solidFill>
                <a:latin typeface="Museo Sans 300" panose="02000000000000000000"/>
                <a:cs typeface="Arial"/>
              </a:rPr>
              <a:t>last</a:t>
            </a:r>
            <a:r>
              <a:rPr sz="1400" spc="-8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60">
                <a:solidFill>
                  <a:srgbClr val="FFFFFF"/>
                </a:solidFill>
                <a:latin typeface="Museo Sans 300" panose="02000000000000000000"/>
                <a:cs typeface="Arial"/>
              </a:rPr>
              <a:t>12</a:t>
            </a:r>
            <a:r>
              <a:rPr sz="1400" spc="-5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45">
                <a:solidFill>
                  <a:srgbClr val="FFFFFF"/>
                </a:solidFill>
                <a:latin typeface="Museo Sans 300" panose="02000000000000000000"/>
                <a:cs typeface="Arial"/>
              </a:rPr>
              <a:t>years,</a:t>
            </a:r>
            <a:r>
              <a:rPr sz="1400" spc="-9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these </a:t>
            </a:r>
            <a:r>
              <a:rPr sz="1400">
                <a:solidFill>
                  <a:schemeClr val="bg1"/>
                </a:solidFill>
                <a:latin typeface="Museo Sans 300" panose="02000000000000000000"/>
                <a:cs typeface="Arial"/>
              </a:rPr>
              <a:t>35</a:t>
            </a:r>
            <a:r>
              <a:rPr sz="1400" spc="-120">
                <a:solidFill>
                  <a:schemeClr val="bg1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35">
                <a:solidFill>
                  <a:schemeClr val="bg1"/>
                </a:solidFill>
                <a:latin typeface="Museo Sans 300" panose="02000000000000000000"/>
                <a:cs typeface="Arial"/>
              </a:rPr>
              <a:t>AIM</a:t>
            </a:r>
            <a:r>
              <a:rPr sz="1400" spc="-120">
                <a:solidFill>
                  <a:schemeClr val="bg1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35">
                <a:solidFill>
                  <a:schemeClr val="bg1"/>
                </a:solidFill>
                <a:latin typeface="Museo Sans 300" panose="02000000000000000000"/>
                <a:cs typeface="Arial"/>
              </a:rPr>
              <a:t>corporate</a:t>
            </a:r>
            <a:r>
              <a:rPr sz="1400" spc="-150">
                <a:solidFill>
                  <a:schemeClr val="bg1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55">
                <a:solidFill>
                  <a:schemeClr val="bg1"/>
                </a:solidFill>
                <a:latin typeface="Museo Sans 300" panose="02000000000000000000"/>
                <a:cs typeface="Arial"/>
              </a:rPr>
              <a:t>members</a:t>
            </a:r>
            <a:r>
              <a:rPr sz="1400" spc="-130">
                <a:solidFill>
                  <a:schemeClr val="bg1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10">
                <a:solidFill>
                  <a:schemeClr val="bg1"/>
                </a:solidFill>
                <a:latin typeface="Museo Sans 300" panose="02000000000000000000"/>
                <a:cs typeface="Arial"/>
              </a:rPr>
              <a:t>invested</a:t>
            </a:r>
            <a:r>
              <a:rPr lang="pt-PT" sz="1400">
                <a:solidFill>
                  <a:schemeClr val="bg1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45">
                <a:solidFill>
                  <a:schemeClr val="bg1"/>
                </a:solidFill>
                <a:latin typeface="Museo Sans 300" panose="02000000000000000000"/>
                <a:cs typeface="Arial"/>
              </a:rPr>
              <a:t>over</a:t>
            </a:r>
            <a:r>
              <a:rPr sz="1400" spc="-125">
                <a:solidFill>
                  <a:schemeClr val="bg1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chemeClr val="bg1"/>
                </a:solidFill>
                <a:latin typeface="Museo Sans 300" panose="02000000000000000000"/>
                <a:cs typeface="Arial"/>
              </a:rPr>
              <a:t>€285,9</a:t>
            </a:r>
            <a:r>
              <a:rPr sz="1400" spc="-120">
                <a:solidFill>
                  <a:schemeClr val="bg1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55">
                <a:solidFill>
                  <a:schemeClr val="bg1"/>
                </a:solidFill>
                <a:latin typeface="Museo Sans 300" panose="02000000000000000000"/>
                <a:cs typeface="Arial"/>
              </a:rPr>
              <a:t>Billion</a:t>
            </a:r>
            <a:r>
              <a:rPr sz="1400" spc="-105">
                <a:solidFill>
                  <a:schemeClr val="bg1"/>
                </a:solidFill>
                <a:latin typeface="Museo Sans 300" panose="02000000000000000000"/>
                <a:cs typeface="Arial"/>
              </a:rPr>
              <a:t> </a:t>
            </a:r>
            <a:br>
              <a:rPr lang="en-US" sz="1400" spc="-105">
                <a:solidFill>
                  <a:schemeClr val="bg1"/>
                </a:solidFill>
                <a:latin typeface="Museo Sans 300" panose="02000000000000000000"/>
                <a:cs typeface="Arial"/>
              </a:rPr>
            </a:br>
            <a:r>
              <a:rPr sz="1400">
                <a:solidFill>
                  <a:srgbClr val="FFFFFF"/>
                </a:solidFill>
                <a:latin typeface="Museo Sans 300" panose="02000000000000000000"/>
                <a:cs typeface="Arial"/>
              </a:rPr>
              <a:t>in</a:t>
            </a:r>
            <a:r>
              <a:rPr sz="1400" spc="-4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65">
                <a:solidFill>
                  <a:srgbClr val="FFFFFF"/>
                </a:solidFill>
                <a:latin typeface="Museo Sans 300" panose="02000000000000000000"/>
                <a:cs typeface="Arial"/>
              </a:rPr>
              <a:t>R&amp;D</a:t>
            </a:r>
            <a:r>
              <a:rPr sz="1400" spc="-7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globally</a:t>
            </a:r>
            <a:r>
              <a:rPr lang="pt-PT" sz="14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endParaRPr sz="1575" baseline="30000">
              <a:latin typeface="Museo Sans 300" panose="02000000000000000000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67639" y="4340097"/>
            <a:ext cx="11593830" cy="1103630"/>
            <a:chOff x="167639" y="4340097"/>
            <a:chExt cx="11593830" cy="1103630"/>
          </a:xfrm>
        </p:grpSpPr>
        <p:sp>
          <p:nvSpPr>
            <p:cNvPr id="53" name="object 53"/>
            <p:cNvSpPr/>
            <p:nvPr/>
          </p:nvSpPr>
          <p:spPr>
            <a:xfrm>
              <a:off x="7421884" y="4346447"/>
              <a:ext cx="4333240" cy="0"/>
            </a:xfrm>
            <a:custGeom>
              <a:avLst/>
              <a:gdLst/>
              <a:ahLst/>
              <a:cxnLst/>
              <a:rect l="l" t="t" r="r" b="b"/>
              <a:pathLst>
                <a:path w="4333240">
                  <a:moveTo>
                    <a:pt x="433301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421884" y="5062727"/>
              <a:ext cx="4333240" cy="0"/>
            </a:xfrm>
            <a:custGeom>
              <a:avLst/>
              <a:gdLst/>
              <a:ahLst/>
              <a:cxnLst/>
              <a:rect l="l" t="t" r="r" b="b"/>
              <a:pathLst>
                <a:path w="4333240">
                  <a:moveTo>
                    <a:pt x="433301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639" y="4439411"/>
              <a:ext cx="722375" cy="100431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35276" y="4568951"/>
              <a:ext cx="387350" cy="669290"/>
            </a:xfrm>
            <a:custGeom>
              <a:avLst/>
              <a:gdLst/>
              <a:ahLst/>
              <a:cxnLst/>
              <a:rect l="l" t="t" r="r" b="b"/>
              <a:pathLst>
                <a:path w="387350" h="669289">
                  <a:moveTo>
                    <a:pt x="386816" y="0"/>
                  </a:moveTo>
                  <a:lnTo>
                    <a:pt x="292" y="0"/>
                  </a:lnTo>
                  <a:lnTo>
                    <a:pt x="0" y="2273"/>
                  </a:lnTo>
                  <a:lnTo>
                    <a:pt x="0" y="515035"/>
                  </a:lnTo>
                  <a:lnTo>
                    <a:pt x="6914" y="555975"/>
                  </a:lnTo>
                  <a:lnTo>
                    <a:pt x="26427" y="592762"/>
                  </a:lnTo>
                  <a:lnTo>
                    <a:pt x="56692" y="623930"/>
                  </a:lnTo>
                  <a:lnTo>
                    <a:pt x="95865" y="648010"/>
                  </a:lnTo>
                  <a:lnTo>
                    <a:pt x="142098" y="663534"/>
                  </a:lnTo>
                  <a:lnTo>
                    <a:pt x="193548" y="669036"/>
                  </a:lnTo>
                  <a:lnTo>
                    <a:pt x="245001" y="663534"/>
                  </a:lnTo>
                  <a:lnTo>
                    <a:pt x="291236" y="648010"/>
                  </a:lnTo>
                  <a:lnTo>
                    <a:pt x="330407" y="623930"/>
                  </a:lnTo>
                  <a:lnTo>
                    <a:pt x="360671" y="592762"/>
                  </a:lnTo>
                  <a:lnTo>
                    <a:pt x="380182" y="555975"/>
                  </a:lnTo>
                  <a:lnTo>
                    <a:pt x="387096" y="515035"/>
                  </a:lnTo>
                  <a:lnTo>
                    <a:pt x="387096" y="2273"/>
                  </a:lnTo>
                  <a:lnTo>
                    <a:pt x="386816" y="0"/>
                  </a:lnTo>
                  <a:close/>
                </a:path>
              </a:pathLst>
            </a:custGeom>
            <a:solidFill>
              <a:srgbClr val="00B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9589" y="4670297"/>
              <a:ext cx="0" cy="407670"/>
            </a:xfrm>
            <a:custGeom>
              <a:avLst/>
              <a:gdLst/>
              <a:ahLst/>
              <a:cxnLst/>
              <a:rect l="l" t="t" r="r" b="b"/>
              <a:pathLst>
                <a:path h="407670">
                  <a:moveTo>
                    <a:pt x="0" y="0"/>
                  </a:moveTo>
                  <a:lnTo>
                    <a:pt x="0" y="407581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79587" y="5020731"/>
              <a:ext cx="100330" cy="57150"/>
            </a:xfrm>
            <a:custGeom>
              <a:avLst/>
              <a:gdLst/>
              <a:ahLst/>
              <a:cxnLst/>
              <a:rect l="l" t="t" r="r" b="b"/>
              <a:pathLst>
                <a:path w="100329" h="57150">
                  <a:moveTo>
                    <a:pt x="100012" y="0"/>
                  </a:moveTo>
                  <a:lnTo>
                    <a:pt x="49999" y="57149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57746" y="4675610"/>
            <a:ext cx="1348105" cy="3275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85000"/>
              </a:lnSpc>
              <a:spcBef>
                <a:spcPts val="100"/>
              </a:spcBef>
            </a:pPr>
            <a:r>
              <a:rPr sz="1200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FMCG</a:t>
            </a:r>
            <a:r>
              <a:rPr lang="pt-PT" sz="1200" spc="-20">
                <a:latin typeface="Museo Sans 300" panose="02000000000000000000"/>
                <a:cs typeface="Arial"/>
              </a:rPr>
              <a:t> </a:t>
            </a:r>
            <a:r>
              <a:rPr sz="1200">
                <a:solidFill>
                  <a:srgbClr val="474E51"/>
                </a:solidFill>
                <a:latin typeface="Museo Sans 300" panose="02000000000000000000"/>
                <a:cs typeface="Arial"/>
              </a:rPr>
              <a:t>companies</a:t>
            </a:r>
            <a:br>
              <a:rPr lang="pt-PT" sz="1200" spc="-75">
                <a:solidFill>
                  <a:srgbClr val="474E51"/>
                </a:solidFill>
                <a:latin typeface="Museo Sans 300" panose="02000000000000000000"/>
                <a:cs typeface="Arial"/>
              </a:rPr>
            </a:br>
            <a:r>
              <a:rPr sz="1200" spc="-25">
                <a:solidFill>
                  <a:srgbClr val="474E51"/>
                </a:solidFill>
                <a:latin typeface="Museo Sans 300" panose="02000000000000000000"/>
                <a:cs typeface="Arial"/>
              </a:rPr>
              <a:t>in </a:t>
            </a:r>
            <a:r>
              <a:rPr sz="1200">
                <a:solidFill>
                  <a:srgbClr val="474E51"/>
                </a:solidFill>
                <a:latin typeface="Museo Sans 300" panose="02000000000000000000"/>
                <a:cs typeface="Arial"/>
              </a:rPr>
              <a:t>the</a:t>
            </a:r>
            <a:r>
              <a:rPr sz="1200" spc="-3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200" spc="-95">
                <a:solidFill>
                  <a:srgbClr val="474E51"/>
                </a:solidFill>
                <a:latin typeface="Museo Sans 300" panose="02000000000000000000"/>
                <a:cs typeface="Arial"/>
              </a:rPr>
              <a:t>EU</a:t>
            </a:r>
            <a:r>
              <a:rPr sz="1200" spc="-4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200" spc="-30">
                <a:solidFill>
                  <a:srgbClr val="474E51"/>
                </a:solidFill>
                <a:latin typeface="Museo Sans 300" panose="02000000000000000000"/>
                <a:cs typeface="Arial"/>
              </a:rPr>
              <a:t>invested</a:t>
            </a:r>
            <a:endParaRPr sz="1400" baseline="26455">
              <a:latin typeface="Museo Sans 300" panose="02000000000000000000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656758" y="4678624"/>
            <a:ext cx="199008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>
                <a:solidFill>
                  <a:srgbClr val="474E51"/>
                </a:solidFill>
                <a:latin typeface="Museo Sans 300" panose="02000000000000000000"/>
                <a:cs typeface="Arial"/>
              </a:rPr>
              <a:t>€81</a:t>
            </a:r>
            <a:r>
              <a:rPr sz="3200" b="1" spc="-9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3200" b="1" spc="-60">
                <a:solidFill>
                  <a:srgbClr val="474E51"/>
                </a:solidFill>
                <a:latin typeface="Museo Sans 300" panose="02000000000000000000"/>
                <a:cs typeface="Arial"/>
              </a:rPr>
              <a:t>Billion</a:t>
            </a:r>
            <a:endParaRPr sz="3200">
              <a:latin typeface="Museo Sans 300" panose="02000000000000000000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88976" y="5244056"/>
            <a:ext cx="934719" cy="1071880"/>
            <a:chOff x="188976" y="5212079"/>
            <a:chExt cx="934719" cy="1071880"/>
          </a:xfrm>
        </p:grpSpPr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8976" y="5212079"/>
              <a:ext cx="934211" cy="1071371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48995" y="5373623"/>
              <a:ext cx="614680" cy="748665"/>
            </a:xfrm>
            <a:custGeom>
              <a:avLst/>
              <a:gdLst/>
              <a:ahLst/>
              <a:cxnLst/>
              <a:rect l="l" t="t" r="r" b="b"/>
              <a:pathLst>
                <a:path w="614680" h="748664">
                  <a:moveTo>
                    <a:pt x="614172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614172" y="748284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380945" y="5534272"/>
            <a:ext cx="567690" cy="49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>
              <a:lnSpc>
                <a:spcPts val="1370"/>
              </a:lnSpc>
              <a:spcBef>
                <a:spcPts val="100"/>
              </a:spcBef>
            </a:pPr>
            <a:r>
              <a:rPr sz="1200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€16.5</a:t>
            </a:r>
            <a:endParaRPr sz="1200">
              <a:latin typeface="Museo Sans 300" panose="02000000000000000000"/>
              <a:cs typeface="Arial"/>
            </a:endParaRPr>
          </a:p>
          <a:p>
            <a:pPr marL="74930">
              <a:lnSpc>
                <a:spcPts val="1325"/>
              </a:lnSpc>
            </a:pPr>
            <a:r>
              <a:rPr sz="1200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Billion</a:t>
            </a:r>
            <a:endParaRPr sz="1200">
              <a:latin typeface="Museo Sans 300" panose="02000000000000000000"/>
              <a:cs typeface="Arial"/>
            </a:endParaRPr>
          </a:p>
          <a:p>
            <a:pPr marL="99060">
              <a:lnSpc>
                <a:spcPts val="1040"/>
              </a:lnSpc>
            </a:pPr>
            <a:r>
              <a:rPr sz="9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in</a:t>
            </a:r>
            <a:r>
              <a:rPr sz="900" spc="-6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900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R&amp;D</a:t>
            </a:r>
            <a:endParaRPr sz="900" baseline="27777">
              <a:latin typeface="Museo Sans 300" panose="02000000000000000000"/>
              <a:cs typeface="Arial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71918" y="5244056"/>
            <a:ext cx="1981200" cy="1071880"/>
            <a:chOff x="694944" y="5212079"/>
            <a:chExt cx="1981200" cy="1071880"/>
          </a:xfrm>
        </p:grpSpPr>
        <p:pic>
          <p:nvPicPr>
            <p:cNvPr id="66" name="object 6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4944" y="5212079"/>
              <a:ext cx="1981199" cy="1071371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65631" y="5373623"/>
              <a:ext cx="1640205" cy="748665"/>
            </a:xfrm>
            <a:custGeom>
              <a:avLst/>
              <a:gdLst/>
              <a:ahLst/>
              <a:cxnLst/>
              <a:rect l="l" t="t" r="r" b="b"/>
              <a:pathLst>
                <a:path w="1640205" h="748664">
                  <a:moveTo>
                    <a:pt x="1639824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1639824" y="748284"/>
                  </a:lnTo>
                  <a:lnTo>
                    <a:pt x="1639824" y="0"/>
                  </a:lnTo>
                  <a:close/>
                </a:path>
              </a:pathLst>
            </a:custGeom>
            <a:solidFill>
              <a:srgbClr val="00B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994515" y="5466996"/>
            <a:ext cx="1542415" cy="623889"/>
          </a:xfrm>
          <a:prstGeom prst="rect">
            <a:avLst/>
          </a:prstGeom>
          <a:solidFill>
            <a:srgbClr val="00B7F0"/>
          </a:solidFill>
        </p:spPr>
        <p:txBody>
          <a:bodyPr vert="horz" wrap="square" lIns="0" tIns="84455" rIns="0" bIns="0" rtlCol="0">
            <a:spAutoFit/>
          </a:bodyPr>
          <a:lstStyle/>
          <a:p>
            <a:pPr marR="88265" algn="ctr">
              <a:lnSpc>
                <a:spcPts val="1595"/>
              </a:lnSpc>
              <a:spcBef>
                <a:spcPts val="665"/>
              </a:spcBef>
            </a:pPr>
            <a:r>
              <a:rPr sz="1400" b="1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€64.5</a:t>
            </a:r>
            <a:endParaRPr sz="1400">
              <a:latin typeface="Museo Sans 300" panose="02000000000000000000"/>
              <a:cs typeface="Arial"/>
            </a:endParaRPr>
          </a:p>
          <a:p>
            <a:pPr marR="88265" algn="ctr">
              <a:lnSpc>
                <a:spcPts val="1560"/>
              </a:lnSpc>
            </a:pPr>
            <a:r>
              <a:rPr sz="1400" b="1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Billion</a:t>
            </a:r>
            <a:endParaRPr sz="1400">
              <a:latin typeface="Museo Sans 300" panose="02000000000000000000"/>
              <a:cs typeface="Arial"/>
            </a:endParaRPr>
          </a:p>
          <a:p>
            <a:pPr marR="86995" algn="ctr">
              <a:lnSpc>
                <a:spcPts val="1040"/>
              </a:lnSpc>
            </a:pPr>
            <a:r>
              <a:rPr sz="900">
                <a:solidFill>
                  <a:srgbClr val="FFFFFF"/>
                </a:solidFill>
                <a:latin typeface="Museo Sans 300" panose="02000000000000000000"/>
                <a:cs typeface="Arial"/>
              </a:rPr>
              <a:t>in</a:t>
            </a:r>
            <a:r>
              <a:rPr sz="900" spc="-4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900" spc="-30">
                <a:solidFill>
                  <a:srgbClr val="FFFFFF"/>
                </a:solidFill>
                <a:latin typeface="Museo Sans 300" panose="02000000000000000000"/>
                <a:cs typeface="Arial"/>
              </a:rPr>
              <a:t>industrial</a:t>
            </a:r>
            <a:r>
              <a:rPr sz="90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9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assets</a:t>
            </a:r>
            <a:endParaRPr sz="900">
              <a:latin typeface="Museo Sans 300" panose="02000000000000000000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612130" y="5279129"/>
            <a:ext cx="1917700" cy="849630"/>
            <a:chOff x="2612130" y="5236464"/>
            <a:chExt cx="1917700" cy="849630"/>
          </a:xfrm>
        </p:grpSpPr>
        <p:pic>
          <p:nvPicPr>
            <p:cNvPr id="70" name="object 7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47189" y="5455920"/>
              <a:ext cx="595881" cy="594360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2612130" y="5419344"/>
              <a:ext cx="668020" cy="666115"/>
            </a:xfrm>
            <a:custGeom>
              <a:avLst/>
              <a:gdLst/>
              <a:ahLst/>
              <a:cxnLst/>
              <a:rect l="l" t="t" r="r" b="b"/>
              <a:pathLst>
                <a:path w="668020" h="666114">
                  <a:moveTo>
                    <a:pt x="332295" y="0"/>
                  </a:moveTo>
                  <a:lnTo>
                    <a:pt x="266658" y="6707"/>
                  </a:lnTo>
                  <a:lnTo>
                    <a:pt x="203860" y="26149"/>
                  </a:lnTo>
                  <a:lnTo>
                    <a:pt x="147415" y="56640"/>
                  </a:lnTo>
                  <a:lnTo>
                    <a:pt x="97790" y="97485"/>
                  </a:lnTo>
                  <a:lnTo>
                    <a:pt x="56834" y="146991"/>
                  </a:lnTo>
                  <a:lnTo>
                    <a:pt x="26250" y="203326"/>
                  </a:lnTo>
                  <a:lnTo>
                    <a:pt x="6596" y="266706"/>
                  </a:lnTo>
                  <a:lnTo>
                    <a:pt x="0" y="332981"/>
                  </a:lnTo>
                  <a:lnTo>
                    <a:pt x="1653" y="366429"/>
                  </a:lnTo>
                  <a:lnTo>
                    <a:pt x="14803" y="431372"/>
                  </a:lnTo>
                  <a:lnTo>
                    <a:pt x="40211" y="491617"/>
                  </a:lnTo>
                  <a:lnTo>
                    <a:pt x="76042" y="544628"/>
                  </a:lnTo>
                  <a:lnTo>
                    <a:pt x="121698" y="590173"/>
                  </a:lnTo>
                  <a:lnTo>
                    <a:pt x="174829" y="625900"/>
                  </a:lnTo>
                  <a:lnTo>
                    <a:pt x="235190" y="651237"/>
                  </a:lnTo>
                  <a:lnTo>
                    <a:pt x="300254" y="664341"/>
                  </a:lnTo>
                  <a:lnTo>
                    <a:pt x="333756" y="665987"/>
                  </a:lnTo>
                  <a:lnTo>
                    <a:pt x="367264" y="664341"/>
                  </a:lnTo>
                  <a:lnTo>
                    <a:pt x="432329" y="651237"/>
                  </a:lnTo>
                  <a:lnTo>
                    <a:pt x="492687" y="625906"/>
                  </a:lnTo>
                  <a:lnTo>
                    <a:pt x="545820" y="590175"/>
                  </a:lnTo>
                  <a:lnTo>
                    <a:pt x="591472" y="544633"/>
                  </a:lnTo>
                  <a:lnTo>
                    <a:pt x="627300" y="491619"/>
                  </a:lnTo>
                  <a:lnTo>
                    <a:pt x="652724" y="431372"/>
                  </a:lnTo>
                  <a:lnTo>
                    <a:pt x="665862" y="366429"/>
                  </a:lnTo>
                  <a:lnTo>
                    <a:pt x="667512" y="332981"/>
                  </a:lnTo>
                  <a:lnTo>
                    <a:pt x="666663" y="309018"/>
                  </a:lnTo>
                  <a:lnTo>
                    <a:pt x="659914" y="262020"/>
                  </a:lnTo>
                  <a:lnTo>
                    <a:pt x="619747" y="249072"/>
                  </a:lnTo>
                  <a:lnTo>
                    <a:pt x="624936" y="269316"/>
                  </a:lnTo>
                  <a:lnTo>
                    <a:pt x="628711" y="290083"/>
                  </a:lnTo>
                  <a:lnTo>
                    <a:pt x="631018" y="311323"/>
                  </a:lnTo>
                  <a:lnTo>
                    <a:pt x="631799" y="332981"/>
                  </a:lnTo>
                  <a:lnTo>
                    <a:pt x="627898" y="381205"/>
                  </a:lnTo>
                  <a:lnTo>
                    <a:pt x="616603" y="426952"/>
                  </a:lnTo>
                  <a:lnTo>
                    <a:pt x="598529" y="469608"/>
                  </a:lnTo>
                  <a:lnTo>
                    <a:pt x="574289" y="508562"/>
                  </a:lnTo>
                  <a:lnTo>
                    <a:pt x="544498" y="543202"/>
                  </a:lnTo>
                  <a:lnTo>
                    <a:pt x="509768" y="572917"/>
                  </a:lnTo>
                  <a:lnTo>
                    <a:pt x="470714" y="597093"/>
                  </a:lnTo>
                  <a:lnTo>
                    <a:pt x="427949" y="615120"/>
                  </a:lnTo>
                  <a:lnTo>
                    <a:pt x="382087" y="626384"/>
                  </a:lnTo>
                  <a:lnTo>
                    <a:pt x="333743" y="630275"/>
                  </a:lnTo>
                  <a:lnTo>
                    <a:pt x="285399" y="626384"/>
                  </a:lnTo>
                  <a:lnTo>
                    <a:pt x="239538" y="615120"/>
                  </a:lnTo>
                  <a:lnTo>
                    <a:pt x="196775" y="597093"/>
                  </a:lnTo>
                  <a:lnTo>
                    <a:pt x="157722" y="572917"/>
                  </a:lnTo>
                  <a:lnTo>
                    <a:pt x="122994" y="543202"/>
                  </a:lnTo>
                  <a:lnTo>
                    <a:pt x="93204" y="508562"/>
                  </a:lnTo>
                  <a:lnTo>
                    <a:pt x="68966" y="469608"/>
                  </a:lnTo>
                  <a:lnTo>
                    <a:pt x="50894" y="426952"/>
                  </a:lnTo>
                  <a:lnTo>
                    <a:pt x="39600" y="381205"/>
                  </a:lnTo>
                  <a:lnTo>
                    <a:pt x="35699" y="332981"/>
                  </a:lnTo>
                  <a:lnTo>
                    <a:pt x="39577" y="284781"/>
                  </a:lnTo>
                  <a:lnTo>
                    <a:pt x="50807" y="239093"/>
                  </a:lnTo>
                  <a:lnTo>
                    <a:pt x="68778" y="196513"/>
                  </a:lnTo>
                  <a:lnTo>
                    <a:pt x="92885" y="157640"/>
                  </a:lnTo>
                  <a:lnTo>
                    <a:pt x="122518" y="123070"/>
                  </a:lnTo>
                  <a:lnTo>
                    <a:pt x="157069" y="93403"/>
                  </a:lnTo>
                  <a:lnTo>
                    <a:pt x="195931" y="69234"/>
                  </a:lnTo>
                  <a:lnTo>
                    <a:pt x="238494" y="51162"/>
                  </a:lnTo>
                  <a:lnTo>
                    <a:pt x="284152" y="39784"/>
                  </a:lnTo>
                  <a:lnTo>
                    <a:pt x="332295" y="35699"/>
                  </a:lnTo>
                  <a:lnTo>
                    <a:pt x="332295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93135" y="5609844"/>
              <a:ext cx="56387" cy="6857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93135" y="5378196"/>
              <a:ext cx="291083" cy="27889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54095" y="5608320"/>
              <a:ext cx="82295" cy="5334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2994647" y="5343169"/>
              <a:ext cx="321945" cy="318770"/>
            </a:xfrm>
            <a:custGeom>
              <a:avLst/>
              <a:gdLst/>
              <a:ahLst/>
              <a:cxnLst/>
              <a:rect l="l" t="t" r="r" b="b"/>
              <a:pathLst>
                <a:path w="321945" h="318770">
                  <a:moveTo>
                    <a:pt x="146304" y="290626"/>
                  </a:moveTo>
                  <a:lnTo>
                    <a:pt x="123355" y="258343"/>
                  </a:lnTo>
                  <a:lnTo>
                    <a:pt x="122288" y="257708"/>
                  </a:lnTo>
                  <a:lnTo>
                    <a:pt x="121132" y="257568"/>
                  </a:lnTo>
                  <a:lnTo>
                    <a:pt x="119621" y="257530"/>
                  </a:lnTo>
                  <a:lnTo>
                    <a:pt x="118630" y="257898"/>
                  </a:lnTo>
                  <a:lnTo>
                    <a:pt x="56515" y="311353"/>
                  </a:lnTo>
                  <a:lnTo>
                    <a:pt x="18745" y="258267"/>
                  </a:lnTo>
                  <a:lnTo>
                    <a:pt x="17614" y="257632"/>
                  </a:lnTo>
                  <a:lnTo>
                    <a:pt x="14909" y="257530"/>
                  </a:lnTo>
                  <a:lnTo>
                    <a:pt x="13855" y="258000"/>
                  </a:lnTo>
                  <a:lnTo>
                    <a:pt x="0" y="272275"/>
                  </a:lnTo>
                  <a:lnTo>
                    <a:pt x="0" y="284365"/>
                  </a:lnTo>
                  <a:lnTo>
                    <a:pt x="15582" y="268312"/>
                  </a:lnTo>
                  <a:lnTo>
                    <a:pt x="51282" y="318490"/>
                  </a:lnTo>
                  <a:lnTo>
                    <a:pt x="66255" y="314109"/>
                  </a:lnTo>
                  <a:lnTo>
                    <a:pt x="119875" y="267970"/>
                  </a:lnTo>
                  <a:lnTo>
                    <a:pt x="137769" y="293141"/>
                  </a:lnTo>
                  <a:lnTo>
                    <a:pt x="146304" y="290626"/>
                  </a:lnTo>
                  <a:close/>
                </a:path>
                <a:path w="321945" h="318770">
                  <a:moveTo>
                    <a:pt x="321564" y="239877"/>
                  </a:moveTo>
                  <a:lnTo>
                    <a:pt x="294868" y="174942"/>
                  </a:lnTo>
                  <a:lnTo>
                    <a:pt x="259041" y="121754"/>
                  </a:lnTo>
                  <a:lnTo>
                    <a:pt x="213423" y="76060"/>
                  </a:lnTo>
                  <a:lnTo>
                    <a:pt x="160312" y="40208"/>
                  </a:lnTo>
                  <a:lnTo>
                    <a:pt x="99987" y="14782"/>
                  </a:lnTo>
                  <a:lnTo>
                    <a:pt x="34950" y="1638"/>
                  </a:lnTo>
                  <a:lnTo>
                    <a:pt x="0" y="0"/>
                  </a:lnTo>
                  <a:lnTo>
                    <a:pt x="0" y="35826"/>
                  </a:lnTo>
                  <a:lnTo>
                    <a:pt x="1460" y="35814"/>
                  </a:lnTo>
                  <a:lnTo>
                    <a:pt x="52095" y="40106"/>
                  </a:lnTo>
                  <a:lnTo>
                    <a:pt x="99974" y="52501"/>
                  </a:lnTo>
                  <a:lnTo>
                    <a:pt x="144360" y="72313"/>
                  </a:lnTo>
                  <a:lnTo>
                    <a:pt x="184569" y="98806"/>
                  </a:lnTo>
                  <a:lnTo>
                    <a:pt x="219900" y="131292"/>
                  </a:lnTo>
                  <a:lnTo>
                    <a:pt x="249618" y="169049"/>
                  </a:lnTo>
                  <a:lnTo>
                    <a:pt x="273037" y="211378"/>
                  </a:lnTo>
                  <a:lnTo>
                    <a:pt x="287299" y="249923"/>
                  </a:lnTo>
                  <a:lnTo>
                    <a:pt x="321564" y="239877"/>
                  </a:lnTo>
                  <a:close/>
                </a:path>
              </a:pathLst>
            </a:custGeom>
            <a:solidFill>
              <a:srgbClr val="00B6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784348" y="5559132"/>
              <a:ext cx="325120" cy="335915"/>
            </a:xfrm>
            <a:custGeom>
              <a:avLst/>
              <a:gdLst/>
              <a:ahLst/>
              <a:cxnLst/>
              <a:rect l="l" t="t" r="r" b="b"/>
              <a:pathLst>
                <a:path w="325119" h="335914">
                  <a:moveTo>
                    <a:pt x="90335" y="3314"/>
                  </a:moveTo>
                  <a:lnTo>
                    <a:pt x="87147" y="25"/>
                  </a:lnTo>
                  <a:lnTo>
                    <a:pt x="84518" y="0"/>
                  </a:lnTo>
                  <a:lnTo>
                    <a:pt x="39230" y="45148"/>
                  </a:lnTo>
                  <a:lnTo>
                    <a:pt x="39192" y="47802"/>
                  </a:lnTo>
                  <a:lnTo>
                    <a:pt x="42392" y="51104"/>
                  </a:lnTo>
                  <a:lnTo>
                    <a:pt x="45021" y="51142"/>
                  </a:lnTo>
                  <a:lnTo>
                    <a:pt x="46647" y="49504"/>
                  </a:lnTo>
                  <a:lnTo>
                    <a:pt x="90297" y="5969"/>
                  </a:lnTo>
                  <a:lnTo>
                    <a:pt x="90335" y="3314"/>
                  </a:lnTo>
                  <a:close/>
                </a:path>
                <a:path w="325119" h="335914">
                  <a:moveTo>
                    <a:pt x="93370" y="32296"/>
                  </a:moveTo>
                  <a:lnTo>
                    <a:pt x="90208" y="28994"/>
                  </a:lnTo>
                  <a:lnTo>
                    <a:pt x="87591" y="28956"/>
                  </a:lnTo>
                  <a:lnTo>
                    <a:pt x="85953" y="30568"/>
                  </a:lnTo>
                  <a:lnTo>
                    <a:pt x="71234" y="45123"/>
                  </a:lnTo>
                  <a:lnTo>
                    <a:pt x="71196" y="47790"/>
                  </a:lnTo>
                  <a:lnTo>
                    <a:pt x="74383" y="51117"/>
                  </a:lnTo>
                  <a:lnTo>
                    <a:pt x="77000" y="51155"/>
                  </a:lnTo>
                  <a:lnTo>
                    <a:pt x="78613" y="49517"/>
                  </a:lnTo>
                  <a:lnTo>
                    <a:pt x="93345" y="34963"/>
                  </a:lnTo>
                  <a:lnTo>
                    <a:pt x="93370" y="32296"/>
                  </a:lnTo>
                  <a:close/>
                </a:path>
                <a:path w="325119" h="335914">
                  <a:moveTo>
                    <a:pt x="167640" y="208026"/>
                  </a:moveTo>
                  <a:lnTo>
                    <a:pt x="165925" y="206159"/>
                  </a:lnTo>
                  <a:lnTo>
                    <a:pt x="163830" y="206159"/>
                  </a:lnTo>
                  <a:lnTo>
                    <a:pt x="161734" y="206159"/>
                  </a:lnTo>
                  <a:lnTo>
                    <a:pt x="160020" y="208026"/>
                  </a:lnTo>
                  <a:lnTo>
                    <a:pt x="160020" y="233248"/>
                  </a:lnTo>
                  <a:lnTo>
                    <a:pt x="161734" y="235115"/>
                  </a:lnTo>
                  <a:lnTo>
                    <a:pt x="165925" y="235115"/>
                  </a:lnTo>
                  <a:lnTo>
                    <a:pt x="167640" y="233248"/>
                  </a:lnTo>
                  <a:lnTo>
                    <a:pt x="167640" y="208026"/>
                  </a:lnTo>
                  <a:close/>
                </a:path>
                <a:path w="325119" h="335914">
                  <a:moveTo>
                    <a:pt x="272796" y="208026"/>
                  </a:moveTo>
                  <a:lnTo>
                    <a:pt x="271081" y="206159"/>
                  </a:lnTo>
                  <a:lnTo>
                    <a:pt x="268986" y="206159"/>
                  </a:lnTo>
                  <a:lnTo>
                    <a:pt x="266890" y="206159"/>
                  </a:lnTo>
                  <a:lnTo>
                    <a:pt x="265176" y="208026"/>
                  </a:lnTo>
                  <a:lnTo>
                    <a:pt x="265176" y="233248"/>
                  </a:lnTo>
                  <a:lnTo>
                    <a:pt x="266890" y="235115"/>
                  </a:lnTo>
                  <a:lnTo>
                    <a:pt x="271081" y="235115"/>
                  </a:lnTo>
                  <a:lnTo>
                    <a:pt x="272796" y="233248"/>
                  </a:lnTo>
                  <a:lnTo>
                    <a:pt x="272796" y="208026"/>
                  </a:lnTo>
                  <a:close/>
                </a:path>
                <a:path w="325119" h="335914">
                  <a:moveTo>
                    <a:pt x="324612" y="178384"/>
                  </a:moveTo>
                  <a:lnTo>
                    <a:pt x="324358" y="177546"/>
                  </a:lnTo>
                  <a:lnTo>
                    <a:pt x="305346" y="150850"/>
                  </a:lnTo>
                  <a:lnTo>
                    <a:pt x="296811" y="153352"/>
                  </a:lnTo>
                  <a:lnTo>
                    <a:pt x="316204" y="180568"/>
                  </a:lnTo>
                  <a:lnTo>
                    <a:pt x="316204" y="313677"/>
                  </a:lnTo>
                  <a:lnTo>
                    <a:pt x="220141" y="313677"/>
                  </a:lnTo>
                  <a:lnTo>
                    <a:pt x="220205" y="178638"/>
                  </a:lnTo>
                  <a:lnTo>
                    <a:pt x="225298" y="174282"/>
                  </a:lnTo>
                  <a:lnTo>
                    <a:pt x="210375" y="178638"/>
                  </a:lnTo>
                  <a:lnTo>
                    <a:pt x="211747" y="180568"/>
                  </a:lnTo>
                  <a:lnTo>
                    <a:pt x="211747" y="313651"/>
                  </a:lnTo>
                  <a:lnTo>
                    <a:pt x="118719" y="313651"/>
                  </a:lnTo>
                  <a:lnTo>
                    <a:pt x="111366" y="222008"/>
                  </a:lnTo>
                  <a:lnTo>
                    <a:pt x="111366" y="326974"/>
                  </a:lnTo>
                  <a:lnTo>
                    <a:pt x="8686" y="326974"/>
                  </a:lnTo>
                  <a:lnTo>
                    <a:pt x="19977" y="186182"/>
                  </a:lnTo>
                  <a:lnTo>
                    <a:pt x="54648" y="186182"/>
                  </a:lnTo>
                  <a:lnTo>
                    <a:pt x="56540" y="184289"/>
                  </a:lnTo>
                  <a:lnTo>
                    <a:pt x="56540" y="179654"/>
                  </a:lnTo>
                  <a:lnTo>
                    <a:pt x="54648" y="177774"/>
                  </a:lnTo>
                  <a:lnTo>
                    <a:pt x="20662" y="177774"/>
                  </a:lnTo>
                  <a:lnTo>
                    <a:pt x="22186" y="158635"/>
                  </a:lnTo>
                  <a:lnTo>
                    <a:pt x="56578" y="158635"/>
                  </a:lnTo>
                  <a:lnTo>
                    <a:pt x="58458" y="156743"/>
                  </a:lnTo>
                  <a:lnTo>
                    <a:pt x="58458" y="152107"/>
                  </a:lnTo>
                  <a:lnTo>
                    <a:pt x="56578" y="150215"/>
                  </a:lnTo>
                  <a:lnTo>
                    <a:pt x="22872" y="150215"/>
                  </a:lnTo>
                  <a:lnTo>
                    <a:pt x="29057" y="73088"/>
                  </a:lnTo>
                  <a:lnTo>
                    <a:pt x="30899" y="71374"/>
                  </a:lnTo>
                  <a:lnTo>
                    <a:pt x="33159" y="71374"/>
                  </a:lnTo>
                  <a:lnTo>
                    <a:pt x="57810" y="71678"/>
                  </a:lnTo>
                  <a:lnTo>
                    <a:pt x="86931" y="71374"/>
                  </a:lnTo>
                  <a:lnTo>
                    <a:pt x="89141" y="71374"/>
                  </a:lnTo>
                  <a:lnTo>
                    <a:pt x="91008" y="73113"/>
                  </a:lnTo>
                  <a:lnTo>
                    <a:pt x="91160" y="75285"/>
                  </a:lnTo>
                  <a:lnTo>
                    <a:pt x="111366" y="326974"/>
                  </a:lnTo>
                  <a:lnTo>
                    <a:pt x="111366" y="222008"/>
                  </a:lnTo>
                  <a:lnTo>
                    <a:pt x="109270" y="195884"/>
                  </a:lnTo>
                  <a:lnTo>
                    <a:pt x="120103" y="184734"/>
                  </a:lnTo>
                  <a:lnTo>
                    <a:pt x="159143" y="144564"/>
                  </a:lnTo>
                  <a:lnTo>
                    <a:pt x="159143" y="132499"/>
                  </a:lnTo>
                  <a:lnTo>
                    <a:pt x="108369" y="184734"/>
                  </a:lnTo>
                  <a:lnTo>
                    <a:pt x="99275" y="71374"/>
                  </a:lnTo>
                  <a:lnTo>
                    <a:pt x="99009" y="68033"/>
                  </a:lnTo>
                  <a:lnTo>
                    <a:pt x="93738" y="63207"/>
                  </a:lnTo>
                  <a:lnTo>
                    <a:pt x="93408" y="62903"/>
                  </a:lnTo>
                  <a:lnTo>
                    <a:pt x="86791" y="62903"/>
                  </a:lnTo>
                  <a:lnTo>
                    <a:pt x="58064" y="63207"/>
                  </a:lnTo>
                  <a:lnTo>
                    <a:pt x="33134" y="62903"/>
                  </a:lnTo>
                  <a:lnTo>
                    <a:pt x="26593" y="62903"/>
                  </a:lnTo>
                  <a:lnTo>
                    <a:pt x="21043" y="68033"/>
                  </a:lnTo>
                  <a:lnTo>
                    <a:pt x="0" y="330339"/>
                  </a:lnTo>
                  <a:lnTo>
                    <a:pt x="12" y="333743"/>
                  </a:lnTo>
                  <a:lnTo>
                    <a:pt x="1968" y="335699"/>
                  </a:lnTo>
                  <a:lnTo>
                    <a:pt x="118110" y="335699"/>
                  </a:lnTo>
                  <a:lnTo>
                    <a:pt x="120078" y="333743"/>
                  </a:lnTo>
                  <a:lnTo>
                    <a:pt x="120078" y="330339"/>
                  </a:lnTo>
                  <a:lnTo>
                    <a:pt x="119811" y="326974"/>
                  </a:lnTo>
                  <a:lnTo>
                    <a:pt x="119418" y="322084"/>
                  </a:lnTo>
                  <a:lnTo>
                    <a:pt x="215811" y="322084"/>
                  </a:lnTo>
                  <a:lnTo>
                    <a:pt x="319671" y="322110"/>
                  </a:lnTo>
                  <a:lnTo>
                    <a:pt x="319824" y="322084"/>
                  </a:lnTo>
                  <a:lnTo>
                    <a:pt x="319989" y="322059"/>
                  </a:lnTo>
                  <a:lnTo>
                    <a:pt x="320128" y="322059"/>
                  </a:lnTo>
                  <a:lnTo>
                    <a:pt x="320281" y="322110"/>
                  </a:lnTo>
                  <a:lnTo>
                    <a:pt x="322732" y="322110"/>
                  </a:lnTo>
                  <a:lnTo>
                    <a:pt x="324612" y="320217"/>
                  </a:lnTo>
                  <a:lnTo>
                    <a:pt x="324612" y="313677"/>
                  </a:lnTo>
                  <a:lnTo>
                    <a:pt x="324612" y="178384"/>
                  </a:lnTo>
                  <a:close/>
                </a:path>
              </a:pathLst>
            </a:custGeom>
            <a:solidFill>
              <a:srgbClr val="474E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177539" y="5282184"/>
              <a:ext cx="1347470" cy="798830"/>
            </a:xfrm>
            <a:custGeom>
              <a:avLst/>
              <a:gdLst/>
              <a:ahLst/>
              <a:cxnLst/>
              <a:rect l="l" t="t" r="r" b="b"/>
              <a:pathLst>
                <a:path w="1347470" h="798829">
                  <a:moveTo>
                    <a:pt x="1347215" y="798576"/>
                  </a:moveTo>
                  <a:lnTo>
                    <a:pt x="1347215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48583" y="5236464"/>
              <a:ext cx="88392" cy="88392"/>
            </a:xfrm>
            <a:prstGeom prst="rect">
              <a:avLst/>
            </a:prstGeom>
          </p:spPr>
        </p:pic>
      </p:grpSp>
      <p:sp>
        <p:nvSpPr>
          <p:cNvPr id="79" name="object 79"/>
          <p:cNvSpPr txBox="1"/>
          <p:nvPr/>
        </p:nvSpPr>
        <p:spPr>
          <a:xfrm>
            <a:off x="3364430" y="5370892"/>
            <a:ext cx="1160780" cy="80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>
              <a:lnSpc>
                <a:spcPts val="1989"/>
              </a:lnSpc>
              <a:spcBef>
                <a:spcPts val="100"/>
              </a:spcBef>
            </a:pPr>
            <a:r>
              <a:rPr sz="1800" b="1" spc="-10">
                <a:solidFill>
                  <a:srgbClr val="00B7F1"/>
                </a:solidFill>
                <a:latin typeface="Museo Sans 300" panose="02000000000000000000"/>
                <a:cs typeface="Arial"/>
              </a:rPr>
              <a:t>20.4%</a:t>
            </a:r>
            <a:endParaRPr sz="1800">
              <a:solidFill>
                <a:srgbClr val="00B7F1"/>
              </a:solidFill>
              <a:latin typeface="Museo Sans 300" panose="02000000000000000000"/>
              <a:cs typeface="Arial"/>
            </a:endParaRPr>
          </a:p>
          <a:p>
            <a:pPr marL="38100" marR="30480">
              <a:lnSpc>
                <a:spcPts val="1010"/>
              </a:lnSpc>
              <a:spcBef>
                <a:spcPts val="70"/>
              </a:spcBef>
            </a:pPr>
            <a:r>
              <a:rPr sz="1050">
                <a:solidFill>
                  <a:srgbClr val="474E51"/>
                </a:solidFill>
                <a:latin typeface="Museo Sans 300" panose="02000000000000000000"/>
                <a:cs typeface="Arial"/>
              </a:rPr>
              <a:t>of</a:t>
            </a:r>
            <a:r>
              <a:rPr sz="1050" spc="-6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050">
                <a:solidFill>
                  <a:srgbClr val="474E51"/>
                </a:solidFill>
                <a:latin typeface="Museo Sans 300" panose="02000000000000000000"/>
                <a:cs typeface="Arial"/>
              </a:rPr>
              <a:t>the</a:t>
            </a:r>
            <a:r>
              <a:rPr sz="1050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05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total manufacturing </a:t>
            </a:r>
            <a:r>
              <a:rPr sz="1050" spc="-25">
                <a:solidFill>
                  <a:srgbClr val="474E51"/>
                </a:solidFill>
                <a:latin typeface="Museo Sans 300" panose="02000000000000000000"/>
                <a:cs typeface="Arial"/>
              </a:rPr>
              <a:t>investment</a:t>
            </a:r>
            <a:r>
              <a:rPr sz="1050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 (Capex)</a:t>
            </a:r>
            <a:br>
              <a:rPr lang="pt-PT" sz="1050" spc="-55">
                <a:solidFill>
                  <a:srgbClr val="474E51"/>
                </a:solidFill>
                <a:latin typeface="Museo Sans 300" panose="02000000000000000000"/>
                <a:cs typeface="Arial"/>
              </a:rPr>
            </a:br>
            <a:r>
              <a:rPr sz="105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in</a:t>
            </a:r>
            <a:r>
              <a:rPr sz="1050" spc="-8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050">
                <a:solidFill>
                  <a:srgbClr val="474E51"/>
                </a:solidFill>
                <a:latin typeface="Museo Sans 300" panose="02000000000000000000"/>
                <a:cs typeface="Arial"/>
              </a:rPr>
              <a:t>the</a:t>
            </a:r>
            <a:r>
              <a:rPr sz="1050" spc="-8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050" spc="-25">
                <a:solidFill>
                  <a:srgbClr val="474E51"/>
                </a:solidFill>
                <a:latin typeface="Museo Sans 300" panose="02000000000000000000"/>
                <a:cs typeface="Arial"/>
              </a:rPr>
              <a:t>EU</a:t>
            </a:r>
            <a:r>
              <a:rPr sz="1575" spc="-37" baseline="10582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endParaRPr sz="1575" baseline="10582">
              <a:latin typeface="Museo Sans 300" panose="02000000000000000000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99104" y="4308057"/>
            <a:ext cx="435430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spc="-40" err="1">
                <a:solidFill>
                  <a:srgbClr val="474E51"/>
                </a:solidFill>
                <a:latin typeface="Museo Sans 300" panose="02000000000000000000"/>
                <a:cs typeface="Arial"/>
              </a:rPr>
              <a:t>Sourc</a:t>
            </a:r>
            <a:r>
              <a:rPr lang="pt-PT" sz="800" spc="-40">
                <a:solidFill>
                  <a:srgbClr val="474E51"/>
                </a:solidFill>
                <a:latin typeface="Museo Sans 300" panose="02000000000000000000"/>
                <a:cs typeface="Arial"/>
              </a:rPr>
              <a:t>e: </a:t>
            </a:r>
            <a:r>
              <a:rPr sz="800" spc="-40">
                <a:solidFill>
                  <a:srgbClr val="474E51"/>
                </a:solidFill>
                <a:latin typeface="Museo Sans 300" panose="02000000000000000000"/>
                <a:cs typeface="Arial"/>
              </a:rPr>
              <a:t>OECD, Eurostat</a:t>
            </a:r>
            <a:r>
              <a:rPr lang="en-US" sz="800" spc="-40">
                <a:solidFill>
                  <a:srgbClr val="474E51"/>
                </a:solidFill>
                <a:latin typeface="Museo Sans 300" panose="02000000000000000000"/>
                <a:cs typeface="Arial"/>
              </a:rPr>
              <a:t> 2022</a:t>
            </a:r>
            <a:r>
              <a:rPr sz="800" spc="-40">
                <a:solidFill>
                  <a:srgbClr val="474E51"/>
                </a:solidFill>
                <a:latin typeface="Museo Sans 300" panose="02000000000000000000"/>
                <a:cs typeface="Arial"/>
              </a:rPr>
              <a:t> - Gross domestic expenditure on R&amp;D (GERD) - EU 26, no data for DK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5025390" y="6275683"/>
            <a:ext cx="5490210" cy="272190"/>
          </a:xfrm>
          <a:prstGeom prst="rect">
            <a:avLst/>
          </a:prstGeom>
        </p:spPr>
        <p:txBody>
          <a:bodyPr vert="horz" wrap="square" lIns="0" tIns="39370" rIns="0" bIns="0" rtlCol="0" anchor="t">
            <a:spAutoFit/>
          </a:bodyPr>
          <a:lstStyle/>
          <a:p>
            <a:pPr marL="38100" marR="30480">
              <a:lnSpc>
                <a:spcPts val="860"/>
              </a:lnSpc>
              <a:spcBef>
                <a:spcPts val="310"/>
              </a:spcBef>
            </a:pPr>
            <a:r>
              <a:rPr lang="en-GB" sz="900" b="1">
                <a:solidFill>
                  <a:srgbClr val="FFFFFF"/>
                </a:solidFill>
                <a:latin typeface="Museo Sans 300" panose="02000000000000000000"/>
                <a:cs typeface="Arial"/>
              </a:rPr>
              <a:t>Sources: 2022 data,</a:t>
            </a:r>
            <a:r>
              <a:rPr sz="900">
                <a:solidFill>
                  <a:srgbClr val="FFFFFF"/>
                </a:solidFill>
                <a:latin typeface="Museo Sans 300" panose="02000000000000000000"/>
                <a:cs typeface="Arial"/>
              </a:rPr>
              <a:t> Euromonitor based on Eurostat BERD (Business </a:t>
            </a:r>
            <a:r>
              <a:rPr sz="900" err="1">
                <a:solidFill>
                  <a:srgbClr val="FFFFFF"/>
                </a:solidFill>
                <a:latin typeface="Museo Sans 300" panose="02000000000000000000"/>
                <a:cs typeface="Arial"/>
              </a:rPr>
              <a:t>Entreprise</a:t>
            </a:r>
            <a:r>
              <a:rPr sz="900">
                <a:solidFill>
                  <a:srgbClr val="FFFFFF"/>
                </a:solidFill>
                <a:latin typeface="Museo Sans 300" panose="02000000000000000000"/>
                <a:cs typeface="Arial"/>
              </a:rPr>
              <a:t> R&amp;D), by NACE 4 digit codes, no data for Cyprus, Luxembourg, Malta and the NL |</a:t>
            </a:r>
            <a:r>
              <a:rPr lang="en-US" sz="900">
                <a:solidFill>
                  <a:srgbClr val="FFFFFF"/>
                </a:solidFill>
                <a:latin typeface="Museo Sans 300" panose="02000000000000000000"/>
                <a:cs typeface="Arial"/>
              </a:rPr>
              <a:t> </a:t>
            </a:r>
            <a:r>
              <a:rPr lang="en-BE" sz="900" baseline="27777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900">
                <a:solidFill>
                  <a:srgbClr val="FFFFFF"/>
                </a:solidFill>
                <a:latin typeface="Museo Sans 300" panose="02000000000000000000"/>
                <a:cs typeface="Arial"/>
              </a:rPr>
              <a:t>The 2023 EU Industrial R&amp;D Investment Scoreboard | IRI (europa.eu)</a:t>
            </a:r>
            <a:endParaRPr sz="900">
              <a:latin typeface="Museo Sans 300" panose="02000000000000000000"/>
              <a:cs typeface="Arial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7932BC-AB11-4303-2D9D-C2E557FD294E}"/>
              </a:ext>
            </a:extLst>
          </p:cNvPr>
          <p:cNvSpPr txBox="1"/>
          <p:nvPr/>
        </p:nvSpPr>
        <p:spPr>
          <a:xfrm>
            <a:off x="299104" y="6275683"/>
            <a:ext cx="4157782" cy="3288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5000"/>
              </a:lnSpc>
            </a:pPr>
            <a:r>
              <a:rPr lang="en-BE" sz="900" b="1">
                <a:solidFill>
                  <a:srgbClr val="474E51"/>
                </a:solidFill>
                <a:latin typeface="Museo Sans 300" panose="02000000000000000000"/>
              </a:rPr>
              <a:t>Sources: R&amp;D</a:t>
            </a:r>
            <a:r>
              <a:rPr lang="en-US" sz="900" b="1">
                <a:solidFill>
                  <a:srgbClr val="474E51"/>
                </a:solidFill>
                <a:latin typeface="Museo Sans 300" panose="02000000000000000000"/>
              </a:rPr>
              <a:t> 2021</a:t>
            </a:r>
            <a:r>
              <a:rPr lang="en-BE" sz="900">
                <a:solidFill>
                  <a:srgbClr val="474E51"/>
                </a:solidFill>
                <a:latin typeface="Museo Sans 300" panose="02000000000000000000"/>
              </a:rPr>
              <a:t>:</a:t>
            </a:r>
            <a:r>
              <a:rPr lang="fr-BE" sz="90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fr-BE" sz="900" err="1">
                <a:solidFill>
                  <a:srgbClr val="474E51"/>
                </a:solidFill>
                <a:latin typeface="Museo Sans 300" panose="02000000000000000000"/>
                <a:cs typeface="Arial"/>
              </a:rPr>
              <a:t>Euromonitor</a:t>
            </a:r>
            <a:r>
              <a:rPr lang="fr-BE" sz="90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fr-BE" sz="900" err="1">
                <a:solidFill>
                  <a:srgbClr val="474E51"/>
                </a:solidFill>
                <a:latin typeface="Museo Sans 300" panose="02000000000000000000"/>
                <a:cs typeface="Arial"/>
              </a:rPr>
              <a:t>based</a:t>
            </a:r>
            <a:r>
              <a:rPr lang="fr-BE" sz="900">
                <a:solidFill>
                  <a:srgbClr val="474E51"/>
                </a:solidFill>
                <a:latin typeface="Museo Sans 300" panose="02000000000000000000"/>
                <a:cs typeface="Arial"/>
              </a:rPr>
              <a:t> on Eurostat BERD</a:t>
            </a:r>
            <a:r>
              <a:rPr lang="en-BE" sz="900">
                <a:solidFill>
                  <a:srgbClr val="474E51"/>
                </a:solidFill>
                <a:latin typeface="Museo Sans 300" panose="02000000000000000000"/>
                <a:cs typeface="Arial"/>
              </a:rPr>
              <a:t> </a:t>
            </a:r>
            <a:r>
              <a:rPr lang="fr-BE" sz="900">
                <a:solidFill>
                  <a:srgbClr val="474E51"/>
                </a:solidFill>
                <a:latin typeface="Museo Sans 300" panose="02000000000000000000"/>
                <a:cs typeface="Arial"/>
              </a:rPr>
              <a:t> |</a:t>
            </a:r>
            <a:r>
              <a:rPr lang="en-BE" sz="900">
                <a:solidFill>
                  <a:srgbClr val="474E51"/>
                </a:solidFill>
                <a:latin typeface="Museo Sans 300" panose="02000000000000000000"/>
                <a:cs typeface="Arial"/>
              </a:rPr>
              <a:t> Capex:</a:t>
            </a:r>
            <a:r>
              <a:rPr lang="en-US" sz="90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sz="90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Eurostat: SBS by detailed NACE Rev.2 activity Gross investment in tangible non-current assets</a:t>
            </a:r>
            <a:endParaRPr lang="en-BE" sz="900">
              <a:solidFill>
                <a:srgbClr val="474E51"/>
              </a:solidFill>
              <a:effectLst/>
              <a:latin typeface="Museo Sans 300" panose="02000000000000000000"/>
              <a:ea typeface="Trebuchet MS" panose="020B0603020202020204" pitchFamily="34" charset="0"/>
              <a:cs typeface="Arial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F3878F-4761-7210-D9B1-22559E8DB19E}"/>
              </a:ext>
            </a:extLst>
          </p:cNvPr>
          <p:cNvSpPr/>
          <p:nvPr/>
        </p:nvSpPr>
        <p:spPr>
          <a:xfrm>
            <a:off x="0" y="0"/>
            <a:ext cx="12191998" cy="1192192"/>
          </a:xfrm>
          <a:prstGeom prst="rect">
            <a:avLst/>
          </a:prstGeom>
          <a:solidFill>
            <a:srgbClr val="00B7F1"/>
          </a:solidFill>
          <a:ln>
            <a:noFill/>
          </a:ln>
          <a:effectLst>
            <a:outerShdw blurRad="698500" dist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C92B968-50C2-C32A-9EE8-2CEB87C05D6E}"/>
              </a:ext>
            </a:extLst>
          </p:cNvPr>
          <p:cNvSpPr txBox="1"/>
          <p:nvPr/>
        </p:nvSpPr>
        <p:spPr>
          <a:xfrm>
            <a:off x="-350714" y="231381"/>
            <a:ext cx="12893426" cy="686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367030" algn="ctr">
              <a:lnSpc>
                <a:spcPts val="2340"/>
              </a:lnSpc>
              <a:spcBef>
                <a:spcPts val="530"/>
              </a:spcBef>
            </a:pP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The branded consumer goods industry innovates &amp; invests in the EU, </a:t>
            </a:r>
            <a:b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</a:b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providing high quality jobs and driving EU industrial strategy and competitiveness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772F2CC-D971-A419-E9E3-0F228583F3B3}"/>
              </a:ext>
            </a:extLst>
          </p:cNvPr>
          <p:cNvGrpSpPr/>
          <p:nvPr/>
        </p:nvGrpSpPr>
        <p:grpSpPr>
          <a:xfrm>
            <a:off x="10629900" y="6103509"/>
            <a:ext cx="1562100" cy="754491"/>
            <a:chOff x="2431160" y="2162329"/>
            <a:chExt cx="1562100" cy="754491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9C53A9F-913B-E7BD-5F2C-F14E93C31E69}"/>
                </a:ext>
              </a:extLst>
            </p:cNvPr>
            <p:cNvSpPr/>
            <p:nvPr/>
          </p:nvSpPr>
          <p:spPr>
            <a:xfrm flipH="1">
              <a:off x="2431160" y="2162329"/>
              <a:ext cx="1562100" cy="754491"/>
            </a:xfrm>
            <a:prstGeom prst="rect">
              <a:avLst/>
            </a:pr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1683" tIns="65842" rIns="131683" bIns="658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88" name="Picture 87" descr="A close up of a sign&#10;&#10;Description automatically generated">
              <a:extLst>
                <a:ext uri="{FF2B5EF4-FFF2-40B4-BE49-F238E27FC236}">
                  <a16:creationId xmlns:a16="http://schemas.microsoft.com/office/drawing/2014/main" id="{BA944A54-DA2B-4E52-7DDE-C5AB30643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6921" y="2364533"/>
              <a:ext cx="871220" cy="391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299287" y="3083465"/>
            <a:ext cx="3587913" cy="967579"/>
          </a:xfrm>
          <a:custGeom>
            <a:avLst/>
            <a:gdLst/>
            <a:ahLst/>
            <a:cxnLst/>
            <a:rect l="l" t="t" r="r" b="b"/>
            <a:pathLst>
              <a:path w="3131820" h="996950">
                <a:moveTo>
                  <a:pt x="3131820" y="0"/>
                </a:moveTo>
                <a:lnTo>
                  <a:pt x="0" y="0"/>
                </a:lnTo>
                <a:lnTo>
                  <a:pt x="0" y="996696"/>
                </a:lnTo>
                <a:lnTo>
                  <a:pt x="3131820" y="996696"/>
                </a:lnTo>
                <a:lnTo>
                  <a:pt x="3131820" y="0"/>
                </a:lnTo>
                <a:close/>
              </a:path>
            </a:pathLst>
          </a:custGeom>
          <a:solidFill>
            <a:srgbClr val="00B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83676" y="3084576"/>
            <a:ext cx="4360545" cy="1016635"/>
          </a:xfrm>
          <a:custGeom>
            <a:avLst/>
            <a:gdLst/>
            <a:ahLst/>
            <a:cxnLst/>
            <a:rect l="l" t="t" r="r" b="b"/>
            <a:pathLst>
              <a:path w="4360545" h="1016635">
                <a:moveTo>
                  <a:pt x="4360163" y="0"/>
                </a:moveTo>
                <a:lnTo>
                  <a:pt x="0" y="0"/>
                </a:lnTo>
                <a:lnTo>
                  <a:pt x="0" y="1016508"/>
                </a:lnTo>
                <a:lnTo>
                  <a:pt x="4360163" y="1016508"/>
                </a:lnTo>
                <a:lnTo>
                  <a:pt x="4360163" y="0"/>
                </a:lnTo>
                <a:close/>
              </a:path>
            </a:pathLst>
          </a:custGeom>
          <a:solidFill>
            <a:srgbClr val="D4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1">
            <a:extLst>
              <a:ext uri="{FF2B5EF4-FFF2-40B4-BE49-F238E27FC236}">
                <a16:creationId xmlns:a16="http://schemas.microsoft.com/office/drawing/2014/main" id="{32F3A3DB-7BAF-B3CE-9D6A-A408042E3D5C}"/>
              </a:ext>
            </a:extLst>
          </p:cNvPr>
          <p:cNvSpPr/>
          <p:nvPr/>
        </p:nvSpPr>
        <p:spPr>
          <a:xfrm>
            <a:off x="4267200" y="4023360"/>
            <a:ext cx="7924799" cy="2834640"/>
          </a:xfrm>
          <a:custGeom>
            <a:avLst/>
            <a:gdLst/>
            <a:ahLst/>
            <a:cxnLst/>
            <a:rect l="l" t="t" r="r" b="b"/>
            <a:pathLst>
              <a:path w="4267200" h="883920">
                <a:moveTo>
                  <a:pt x="4267200" y="0"/>
                </a:moveTo>
                <a:lnTo>
                  <a:pt x="0" y="0"/>
                </a:lnTo>
                <a:lnTo>
                  <a:pt x="0" y="883919"/>
                </a:lnTo>
                <a:lnTo>
                  <a:pt x="4267200" y="883919"/>
                </a:lnTo>
                <a:lnTo>
                  <a:pt x="42672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275843" y="963168"/>
            <a:ext cx="669290" cy="2411095"/>
            <a:chOff x="275843" y="963168"/>
            <a:chExt cx="669290" cy="24110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43" y="963168"/>
              <a:ext cx="669035" cy="24109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7575" y="1016506"/>
              <a:ext cx="386080" cy="2127885"/>
            </a:xfrm>
            <a:custGeom>
              <a:avLst/>
              <a:gdLst/>
              <a:ahLst/>
              <a:cxnLst/>
              <a:rect l="l" t="t" r="r" b="b"/>
              <a:pathLst>
                <a:path w="386080" h="2127885">
                  <a:moveTo>
                    <a:pt x="192786" y="0"/>
                  </a:moveTo>
                  <a:lnTo>
                    <a:pt x="148580" y="5091"/>
                  </a:lnTo>
                  <a:lnTo>
                    <a:pt x="108001" y="19594"/>
                  </a:lnTo>
                  <a:lnTo>
                    <a:pt x="72206" y="42351"/>
                  </a:lnTo>
                  <a:lnTo>
                    <a:pt x="42351" y="72206"/>
                  </a:lnTo>
                  <a:lnTo>
                    <a:pt x="19594" y="108001"/>
                  </a:lnTo>
                  <a:lnTo>
                    <a:pt x="5091" y="148580"/>
                  </a:lnTo>
                  <a:lnTo>
                    <a:pt x="0" y="192786"/>
                  </a:lnTo>
                  <a:lnTo>
                    <a:pt x="0" y="1934718"/>
                  </a:lnTo>
                  <a:lnTo>
                    <a:pt x="5091" y="1978923"/>
                  </a:lnTo>
                  <a:lnTo>
                    <a:pt x="19594" y="2019502"/>
                  </a:lnTo>
                  <a:lnTo>
                    <a:pt x="42351" y="2055297"/>
                  </a:lnTo>
                  <a:lnTo>
                    <a:pt x="72206" y="2085152"/>
                  </a:lnTo>
                  <a:lnTo>
                    <a:pt x="108001" y="2107909"/>
                  </a:lnTo>
                  <a:lnTo>
                    <a:pt x="148580" y="2122412"/>
                  </a:lnTo>
                  <a:lnTo>
                    <a:pt x="192786" y="2127504"/>
                  </a:lnTo>
                  <a:lnTo>
                    <a:pt x="236991" y="2122412"/>
                  </a:lnTo>
                  <a:lnTo>
                    <a:pt x="277570" y="2107909"/>
                  </a:lnTo>
                  <a:lnTo>
                    <a:pt x="313365" y="2085152"/>
                  </a:lnTo>
                  <a:lnTo>
                    <a:pt x="343220" y="2055297"/>
                  </a:lnTo>
                  <a:lnTo>
                    <a:pt x="365977" y="2019502"/>
                  </a:lnTo>
                  <a:lnTo>
                    <a:pt x="380480" y="1978923"/>
                  </a:lnTo>
                  <a:lnTo>
                    <a:pt x="385572" y="1934718"/>
                  </a:lnTo>
                  <a:lnTo>
                    <a:pt x="385572" y="192786"/>
                  </a:lnTo>
                  <a:lnTo>
                    <a:pt x="380480" y="148580"/>
                  </a:lnTo>
                  <a:lnTo>
                    <a:pt x="365977" y="108001"/>
                  </a:lnTo>
                  <a:lnTo>
                    <a:pt x="343220" y="72206"/>
                  </a:lnTo>
                  <a:lnTo>
                    <a:pt x="313365" y="42351"/>
                  </a:lnTo>
                  <a:lnTo>
                    <a:pt x="277570" y="19594"/>
                  </a:lnTo>
                  <a:lnTo>
                    <a:pt x="236991" y="5091"/>
                  </a:lnTo>
                  <a:lnTo>
                    <a:pt x="192786" y="0"/>
                  </a:lnTo>
                  <a:close/>
                </a:path>
              </a:pathLst>
            </a:custGeom>
            <a:solidFill>
              <a:srgbClr val="D4D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3409" y="2119122"/>
              <a:ext cx="0" cy="765810"/>
            </a:xfrm>
            <a:custGeom>
              <a:avLst/>
              <a:gdLst/>
              <a:ahLst/>
              <a:cxnLst/>
              <a:rect l="l" t="t" r="r" b="b"/>
              <a:pathLst>
                <a:path h="765810">
                  <a:moveTo>
                    <a:pt x="0" y="0"/>
                  </a:moveTo>
                  <a:lnTo>
                    <a:pt x="0" y="765683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3408" y="2827656"/>
              <a:ext cx="100330" cy="57150"/>
            </a:xfrm>
            <a:custGeom>
              <a:avLst/>
              <a:gdLst/>
              <a:ahLst/>
              <a:cxnLst/>
              <a:rect l="l" t="t" r="r" b="b"/>
              <a:pathLst>
                <a:path w="100329" h="57150">
                  <a:moveTo>
                    <a:pt x="100012" y="0"/>
                  </a:moveTo>
                  <a:lnTo>
                    <a:pt x="49999" y="5715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4023360"/>
            <a:ext cx="4267200" cy="883919"/>
          </a:xfrm>
          <a:custGeom>
            <a:avLst/>
            <a:gdLst/>
            <a:ahLst/>
            <a:cxnLst/>
            <a:rect l="l" t="t" r="r" b="b"/>
            <a:pathLst>
              <a:path w="4267200" h="883920">
                <a:moveTo>
                  <a:pt x="4267200" y="0"/>
                </a:moveTo>
                <a:lnTo>
                  <a:pt x="0" y="0"/>
                </a:lnTo>
                <a:lnTo>
                  <a:pt x="0" y="883919"/>
                </a:lnTo>
                <a:lnTo>
                  <a:pt x="4267200" y="883919"/>
                </a:lnTo>
                <a:lnTo>
                  <a:pt x="42672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6682" y="5402630"/>
            <a:ext cx="5032122" cy="41288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6822" y="4326686"/>
            <a:ext cx="5031900" cy="86081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910640" y="6228218"/>
            <a:ext cx="5309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4990" algn="l"/>
                <a:tab pos="1101725" algn="l"/>
                <a:tab pos="1644650" algn="l"/>
                <a:tab pos="2193925" algn="l"/>
                <a:tab pos="2731770" algn="l"/>
                <a:tab pos="3281045" algn="l"/>
                <a:tab pos="3830320" algn="l"/>
                <a:tab pos="4395470" algn="l"/>
                <a:tab pos="4940300" algn="l"/>
              </a:tabLst>
            </a:pPr>
            <a:r>
              <a:rPr sz="1200" spc="-20">
                <a:solidFill>
                  <a:srgbClr val="7F7F7F"/>
                </a:solidFill>
                <a:latin typeface="Museo Sans 300" panose="02000000000000000000"/>
                <a:cs typeface="Arial"/>
              </a:rPr>
              <a:t>2013</a:t>
            </a:r>
            <a:r>
              <a:rPr sz="1200">
                <a:solidFill>
                  <a:srgbClr val="7F7F7F"/>
                </a:solidFill>
                <a:latin typeface="Museo Sans 300" panose="02000000000000000000"/>
                <a:cs typeface="Arial"/>
              </a:rPr>
              <a:t>	</a:t>
            </a:r>
            <a:r>
              <a:rPr sz="1200" spc="-20">
                <a:solidFill>
                  <a:srgbClr val="7F7F7F"/>
                </a:solidFill>
                <a:latin typeface="Museo Sans 300" panose="02000000000000000000"/>
                <a:cs typeface="Arial"/>
              </a:rPr>
              <a:t>2014</a:t>
            </a:r>
            <a:r>
              <a:rPr sz="1200">
                <a:solidFill>
                  <a:srgbClr val="7F7F7F"/>
                </a:solidFill>
                <a:latin typeface="Museo Sans 300" panose="02000000000000000000"/>
                <a:cs typeface="Arial"/>
              </a:rPr>
              <a:t>	</a:t>
            </a:r>
            <a:r>
              <a:rPr sz="1200" spc="-20">
                <a:solidFill>
                  <a:srgbClr val="7F7F7F"/>
                </a:solidFill>
                <a:latin typeface="Museo Sans 300" panose="02000000000000000000"/>
                <a:cs typeface="Arial"/>
              </a:rPr>
              <a:t>2015</a:t>
            </a:r>
            <a:r>
              <a:rPr sz="1200">
                <a:solidFill>
                  <a:srgbClr val="7F7F7F"/>
                </a:solidFill>
                <a:latin typeface="Museo Sans 300" panose="02000000000000000000"/>
                <a:cs typeface="Arial"/>
              </a:rPr>
              <a:t>	</a:t>
            </a:r>
            <a:r>
              <a:rPr sz="1200" spc="-20">
                <a:solidFill>
                  <a:srgbClr val="7F7F7F"/>
                </a:solidFill>
                <a:latin typeface="Museo Sans 300" panose="02000000000000000000"/>
                <a:cs typeface="Arial"/>
              </a:rPr>
              <a:t>2016</a:t>
            </a:r>
            <a:r>
              <a:rPr sz="1200">
                <a:solidFill>
                  <a:srgbClr val="7F7F7F"/>
                </a:solidFill>
                <a:latin typeface="Museo Sans 300" panose="02000000000000000000"/>
                <a:cs typeface="Arial"/>
              </a:rPr>
              <a:t>	</a:t>
            </a:r>
            <a:r>
              <a:rPr sz="1200" spc="-20">
                <a:solidFill>
                  <a:srgbClr val="7F7F7F"/>
                </a:solidFill>
                <a:latin typeface="Museo Sans 300" panose="02000000000000000000"/>
                <a:cs typeface="Arial"/>
              </a:rPr>
              <a:t>2017</a:t>
            </a:r>
            <a:r>
              <a:rPr sz="1200">
                <a:solidFill>
                  <a:srgbClr val="7F7F7F"/>
                </a:solidFill>
                <a:latin typeface="Museo Sans 300" panose="02000000000000000000"/>
                <a:cs typeface="Arial"/>
              </a:rPr>
              <a:t>	</a:t>
            </a:r>
            <a:r>
              <a:rPr sz="1200" spc="-20">
                <a:solidFill>
                  <a:srgbClr val="7F7F7F"/>
                </a:solidFill>
                <a:latin typeface="Museo Sans 300" panose="02000000000000000000"/>
                <a:cs typeface="Arial"/>
              </a:rPr>
              <a:t>2018</a:t>
            </a:r>
            <a:r>
              <a:rPr sz="1200">
                <a:solidFill>
                  <a:srgbClr val="7F7F7F"/>
                </a:solidFill>
                <a:latin typeface="Museo Sans 300" panose="02000000000000000000"/>
                <a:cs typeface="Arial"/>
              </a:rPr>
              <a:t>	</a:t>
            </a:r>
            <a:r>
              <a:rPr sz="1200" spc="-20">
                <a:solidFill>
                  <a:srgbClr val="7F7F7F"/>
                </a:solidFill>
                <a:latin typeface="Museo Sans 300" panose="02000000000000000000"/>
                <a:cs typeface="Arial"/>
              </a:rPr>
              <a:t>2019</a:t>
            </a:r>
            <a:r>
              <a:rPr sz="1200">
                <a:solidFill>
                  <a:srgbClr val="7F7F7F"/>
                </a:solidFill>
                <a:latin typeface="Museo Sans 300" panose="02000000000000000000"/>
                <a:cs typeface="Arial"/>
              </a:rPr>
              <a:t>	</a:t>
            </a:r>
            <a:r>
              <a:rPr sz="1200" spc="30">
                <a:solidFill>
                  <a:srgbClr val="7F7F7F"/>
                </a:solidFill>
                <a:latin typeface="Museo Sans 300" panose="02000000000000000000"/>
                <a:cs typeface="Arial"/>
              </a:rPr>
              <a:t>2020</a:t>
            </a:r>
            <a:r>
              <a:rPr sz="1200">
                <a:solidFill>
                  <a:srgbClr val="7F7F7F"/>
                </a:solidFill>
                <a:latin typeface="Museo Sans 300" panose="02000000000000000000"/>
                <a:cs typeface="Arial"/>
              </a:rPr>
              <a:t>	</a:t>
            </a:r>
            <a:r>
              <a:rPr sz="1200" spc="-20">
                <a:solidFill>
                  <a:srgbClr val="7F7F7F"/>
                </a:solidFill>
                <a:latin typeface="Museo Sans 300" panose="02000000000000000000"/>
                <a:cs typeface="Arial"/>
              </a:rPr>
              <a:t>2021</a:t>
            </a:r>
            <a:r>
              <a:rPr sz="1200">
                <a:solidFill>
                  <a:srgbClr val="7F7F7F"/>
                </a:solidFill>
                <a:latin typeface="Museo Sans 300" panose="02000000000000000000"/>
                <a:cs typeface="Arial"/>
              </a:rPr>
              <a:t>	</a:t>
            </a:r>
            <a:r>
              <a:rPr sz="1200" spc="-20">
                <a:solidFill>
                  <a:srgbClr val="7F7F7F"/>
                </a:solidFill>
                <a:latin typeface="Museo Sans 300" panose="02000000000000000000"/>
                <a:cs typeface="Arial"/>
              </a:rPr>
              <a:t>2022</a:t>
            </a:r>
            <a:endParaRPr sz="1200">
              <a:solidFill>
                <a:srgbClr val="7F7F7F"/>
              </a:solidFill>
              <a:latin typeface="Museo Sans 300" panose="0200000000000000000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28795" y="6078435"/>
            <a:ext cx="5469890" cy="0"/>
          </a:xfrm>
          <a:custGeom>
            <a:avLst/>
            <a:gdLst/>
            <a:ahLst/>
            <a:cxnLst/>
            <a:rect l="l" t="t" r="r" b="b"/>
            <a:pathLst>
              <a:path w="5469890">
                <a:moveTo>
                  <a:pt x="5469636" y="0"/>
                </a:moveTo>
                <a:lnTo>
                  <a:pt x="0" y="0"/>
                </a:lnTo>
              </a:path>
            </a:pathLst>
          </a:custGeom>
          <a:ln w="5295">
            <a:solidFill>
              <a:srgbClr val="474E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459278" y="4747163"/>
            <a:ext cx="10306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€94.1</a:t>
            </a:r>
            <a:r>
              <a:rPr sz="2000" b="1" spc="-10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2000" b="1" spc="-65">
                <a:solidFill>
                  <a:srgbClr val="474E51"/>
                </a:solidFill>
                <a:latin typeface="Museo Sans 300" panose="02000000000000000000"/>
                <a:cs typeface="Arial"/>
              </a:rPr>
              <a:t>Bn</a:t>
            </a:r>
            <a:endParaRPr sz="2000">
              <a:solidFill>
                <a:srgbClr val="474E51"/>
              </a:solidFill>
              <a:latin typeface="Museo Sans 300" panose="02000000000000000000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52640" y="5391238"/>
            <a:ext cx="10274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0">
                <a:solidFill>
                  <a:srgbClr val="00B7F1"/>
                </a:solidFill>
                <a:latin typeface="Museo Sans 300" panose="02000000000000000000"/>
                <a:cs typeface="Arial"/>
              </a:rPr>
              <a:t>€54.7</a:t>
            </a:r>
            <a:r>
              <a:rPr sz="2000" b="1" spc="-95">
                <a:solidFill>
                  <a:srgbClr val="00B7F1"/>
                </a:solidFill>
                <a:latin typeface="Museo Sans 300" panose="02000000000000000000"/>
                <a:cs typeface="Arial"/>
              </a:rPr>
              <a:t> </a:t>
            </a:r>
            <a:r>
              <a:rPr sz="2000" b="1" spc="-55">
                <a:solidFill>
                  <a:srgbClr val="00B7F1"/>
                </a:solidFill>
                <a:latin typeface="Museo Sans 300" panose="02000000000000000000"/>
                <a:cs typeface="Arial"/>
              </a:rPr>
              <a:t>Bn</a:t>
            </a:r>
            <a:endParaRPr sz="2000">
              <a:solidFill>
                <a:srgbClr val="00B7F1"/>
              </a:solidFill>
              <a:latin typeface="Museo Sans 300" panose="02000000000000000000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61201" y="4229714"/>
            <a:ext cx="1590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Intra</a:t>
            </a:r>
            <a:r>
              <a:rPr sz="1800" b="1" spc="-9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 spc="-105">
                <a:solidFill>
                  <a:srgbClr val="474E51"/>
                </a:solidFill>
                <a:latin typeface="Museo Sans 300" panose="02000000000000000000"/>
                <a:cs typeface="Arial"/>
              </a:rPr>
              <a:t>EU</a:t>
            </a:r>
            <a:r>
              <a:rPr sz="1800" b="1" spc="-8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export</a:t>
            </a:r>
            <a:endParaRPr sz="1800">
              <a:solidFill>
                <a:srgbClr val="474E51"/>
              </a:solidFill>
              <a:latin typeface="Museo Sans 300" panose="02000000000000000000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261201" y="5269736"/>
            <a:ext cx="1654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>
                <a:solidFill>
                  <a:srgbClr val="00B7F0"/>
                </a:solidFill>
                <a:latin typeface="Museo Sans 300" panose="02000000000000000000"/>
                <a:cs typeface="Arial"/>
              </a:rPr>
              <a:t>Extra</a:t>
            </a:r>
            <a:r>
              <a:rPr sz="1800" b="1" spc="-95">
                <a:solidFill>
                  <a:srgbClr val="00B7F0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 spc="-105">
                <a:solidFill>
                  <a:srgbClr val="00B7F0"/>
                </a:solidFill>
                <a:latin typeface="Museo Sans 300" panose="02000000000000000000"/>
                <a:cs typeface="Arial"/>
              </a:rPr>
              <a:t>EU</a:t>
            </a:r>
            <a:r>
              <a:rPr sz="1800" b="1" spc="-90">
                <a:solidFill>
                  <a:srgbClr val="00B7F0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 spc="-10">
                <a:solidFill>
                  <a:srgbClr val="00B7F0"/>
                </a:solidFill>
                <a:latin typeface="Museo Sans 300" panose="02000000000000000000"/>
                <a:cs typeface="Arial"/>
              </a:rPr>
              <a:t>import</a:t>
            </a:r>
            <a:endParaRPr sz="1800">
              <a:latin typeface="Museo Sans 300" panose="02000000000000000000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8948" y="4114800"/>
            <a:ext cx="6527652" cy="1216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85000"/>
              </a:lnSpc>
              <a:spcBef>
                <a:spcPts val="100"/>
              </a:spcBef>
            </a:pPr>
            <a:r>
              <a:rPr sz="1800" b="1">
                <a:solidFill>
                  <a:srgbClr val="474E51"/>
                </a:solidFill>
                <a:latin typeface="Museo Sans 300" panose="02000000000000000000"/>
                <a:cs typeface="Arial"/>
              </a:rPr>
              <a:t>The</a:t>
            </a:r>
            <a:r>
              <a:rPr sz="1800" b="1" spc="-5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 spc="-35">
                <a:solidFill>
                  <a:srgbClr val="474E51"/>
                </a:solidFill>
                <a:latin typeface="Museo Sans 300" panose="02000000000000000000"/>
                <a:cs typeface="Arial"/>
              </a:rPr>
              <a:t>FMCG</a:t>
            </a:r>
            <a:r>
              <a:rPr sz="1800" b="1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 spc="-25">
                <a:solidFill>
                  <a:srgbClr val="474E51"/>
                </a:solidFill>
                <a:latin typeface="Museo Sans 300" panose="02000000000000000000"/>
                <a:cs typeface="Arial"/>
              </a:rPr>
              <a:t>industry</a:t>
            </a:r>
            <a:r>
              <a:rPr sz="1800" b="1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has</a:t>
            </a:r>
            <a:r>
              <a:rPr sz="1800">
                <a:solidFill>
                  <a:srgbClr val="474E51"/>
                </a:solidFill>
                <a:latin typeface="Museo Sans 300" panose="02000000000000000000"/>
                <a:cs typeface="Arial"/>
              </a:rPr>
              <a:t> provided</a:t>
            </a:r>
            <a:r>
              <a:rPr sz="1800" spc="1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>
                <a:solidFill>
                  <a:srgbClr val="474E51"/>
                </a:solidFill>
                <a:latin typeface="Museo Sans 300" panose="02000000000000000000"/>
                <a:cs typeface="Arial"/>
              </a:rPr>
              <a:t>a</a:t>
            </a:r>
            <a:r>
              <a:rPr sz="1800" spc="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 spc="-30">
                <a:solidFill>
                  <a:srgbClr val="474E51"/>
                </a:solidFill>
                <a:latin typeface="Museo Sans 300" panose="02000000000000000000"/>
                <a:cs typeface="Arial"/>
              </a:rPr>
              <a:t>positive</a:t>
            </a:r>
            <a:r>
              <a:rPr sz="1800" b="1" spc="-7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>
                <a:solidFill>
                  <a:srgbClr val="474E51"/>
                </a:solidFill>
                <a:latin typeface="Museo Sans 300" panose="02000000000000000000"/>
                <a:cs typeface="Arial"/>
              </a:rPr>
              <a:t>trade</a:t>
            </a:r>
            <a:r>
              <a:rPr sz="1800" b="1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balance</a:t>
            </a:r>
            <a:br>
              <a:rPr lang="en-US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</a:br>
            <a:r>
              <a:rPr lang="en-US" sz="1800" b="1">
                <a:solidFill>
                  <a:srgbClr val="474E51"/>
                </a:solidFill>
                <a:latin typeface="Museo Sans 300" panose="02000000000000000000"/>
                <a:cs typeface="Arial"/>
              </a:rPr>
              <a:t>for</a:t>
            </a:r>
            <a:r>
              <a:rPr lang="en-US" sz="1800" b="1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800" b="1">
                <a:solidFill>
                  <a:srgbClr val="474E51"/>
                </a:solidFill>
                <a:latin typeface="Museo Sans 300" panose="02000000000000000000"/>
                <a:cs typeface="Arial"/>
              </a:rPr>
              <a:t>the</a:t>
            </a:r>
            <a:r>
              <a:rPr lang="en-US" sz="1800" b="1" spc="-7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800" b="1" spc="-35">
                <a:solidFill>
                  <a:srgbClr val="474E51"/>
                </a:solidFill>
                <a:latin typeface="Museo Sans 300" panose="02000000000000000000"/>
                <a:cs typeface="Arial"/>
              </a:rPr>
              <a:t>EU</a:t>
            </a:r>
            <a:r>
              <a:rPr lang="en-US" sz="1800" b="1" spc="2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800">
                <a:solidFill>
                  <a:srgbClr val="474E51"/>
                </a:solidFill>
                <a:latin typeface="Museo Sans 300" panose="02000000000000000000"/>
                <a:cs typeface="Arial"/>
              </a:rPr>
              <a:t>in</a:t>
            </a:r>
            <a:r>
              <a:rPr lang="en-US" sz="1800" spc="-2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800" spc="50">
                <a:solidFill>
                  <a:srgbClr val="474E51"/>
                </a:solidFill>
                <a:latin typeface="Museo Sans 300" panose="02000000000000000000"/>
                <a:cs typeface="Arial"/>
              </a:rPr>
              <a:t>the</a:t>
            </a:r>
            <a:r>
              <a:rPr lang="en-US" sz="1800">
                <a:solidFill>
                  <a:srgbClr val="474E51"/>
                </a:solidFill>
                <a:latin typeface="Museo Sans 300" panose="02000000000000000000"/>
                <a:cs typeface="Arial"/>
              </a:rPr>
              <a:t> past</a:t>
            </a:r>
            <a:r>
              <a:rPr lang="en-US" sz="1800" spc="1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800">
                <a:solidFill>
                  <a:srgbClr val="474E51"/>
                </a:solidFill>
                <a:latin typeface="Museo Sans 300" panose="02000000000000000000"/>
                <a:cs typeface="Arial"/>
              </a:rPr>
              <a:t>decade,</a:t>
            </a:r>
            <a:r>
              <a:rPr lang="en-US" sz="1800" spc="2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800" spc="75">
                <a:solidFill>
                  <a:srgbClr val="474E51"/>
                </a:solidFill>
                <a:latin typeface="Museo Sans 300" panose="02000000000000000000"/>
                <a:cs typeface="Arial"/>
              </a:rPr>
              <a:t>with</a:t>
            </a:r>
            <a:r>
              <a:rPr lang="en-US" sz="1800" spc="-2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800" spc="50">
                <a:solidFill>
                  <a:srgbClr val="474E51"/>
                </a:solidFill>
                <a:latin typeface="Museo Sans 300" panose="02000000000000000000"/>
                <a:cs typeface="Arial"/>
              </a:rPr>
              <a:t>continuous</a:t>
            </a:r>
            <a:r>
              <a:rPr lang="en-US" sz="1800" spc="2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800" spc="65">
                <a:solidFill>
                  <a:srgbClr val="474E51"/>
                </a:solidFill>
                <a:latin typeface="Museo Sans 300" panose="02000000000000000000"/>
                <a:cs typeface="Arial"/>
              </a:rPr>
              <a:t>growth</a:t>
            </a:r>
            <a:br>
              <a:rPr lang="en-US" sz="1800" spc="65">
                <a:solidFill>
                  <a:srgbClr val="474E51"/>
                </a:solidFill>
                <a:latin typeface="Museo Sans 300" panose="02000000000000000000"/>
                <a:cs typeface="Arial"/>
              </a:rPr>
            </a:br>
            <a:r>
              <a:rPr lang="en-US" sz="1800" b="1" spc="-35">
                <a:solidFill>
                  <a:srgbClr val="474E51"/>
                </a:solidFill>
                <a:latin typeface="Museo Sans 300" panose="02000000000000000000"/>
                <a:cs typeface="Arial"/>
              </a:rPr>
              <a:t>FMCG</a:t>
            </a:r>
            <a:r>
              <a:rPr lang="en-US" sz="1800" b="1" spc="3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800">
                <a:solidFill>
                  <a:srgbClr val="474E51"/>
                </a:solidFill>
                <a:latin typeface="Museo Sans 300" panose="02000000000000000000"/>
                <a:cs typeface="Arial"/>
              </a:rPr>
              <a:t>trade</a:t>
            </a:r>
            <a:r>
              <a:rPr lang="en-US" sz="1800" spc="10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800">
                <a:solidFill>
                  <a:srgbClr val="474E51"/>
                </a:solidFill>
                <a:latin typeface="Museo Sans 300" panose="02000000000000000000"/>
                <a:cs typeface="Arial"/>
              </a:rPr>
              <a:t>balance</a:t>
            </a:r>
            <a:r>
              <a:rPr lang="en-US" sz="1800" spc="9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8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represented</a:t>
            </a:r>
            <a:endParaRPr lang="en-US" sz="1800">
              <a:latin typeface="Museo Sans 300" panose="02000000000000000000"/>
              <a:cs typeface="Arial"/>
            </a:endParaRPr>
          </a:p>
          <a:p>
            <a:pPr marL="12700">
              <a:lnSpc>
                <a:spcPct val="85000"/>
              </a:lnSpc>
              <a:spcBef>
                <a:spcPts val="100"/>
              </a:spcBef>
            </a:pPr>
            <a:endParaRPr lang="en-US" sz="1800">
              <a:solidFill>
                <a:srgbClr val="474E51"/>
              </a:solidFill>
              <a:latin typeface="Museo Sans 300" panose="02000000000000000000"/>
              <a:cs typeface="Arial"/>
            </a:endParaRPr>
          </a:p>
          <a:p>
            <a:pPr marL="12700">
              <a:lnSpc>
                <a:spcPct val="85000"/>
              </a:lnSpc>
              <a:spcBef>
                <a:spcPts val="100"/>
              </a:spcBef>
            </a:pPr>
            <a:endParaRPr sz="1800">
              <a:solidFill>
                <a:srgbClr val="474E51"/>
              </a:solidFill>
              <a:latin typeface="Museo Sans 300" panose="02000000000000000000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7058" y="4289488"/>
            <a:ext cx="227965" cy="361315"/>
          </a:xfrm>
          <a:custGeom>
            <a:avLst/>
            <a:gdLst/>
            <a:ahLst/>
            <a:cxnLst/>
            <a:rect l="l" t="t" r="r" b="b"/>
            <a:pathLst>
              <a:path w="227965" h="361314">
                <a:moveTo>
                  <a:pt x="36499" y="342734"/>
                </a:moveTo>
                <a:lnTo>
                  <a:pt x="35064" y="335635"/>
                </a:lnTo>
                <a:lnTo>
                  <a:pt x="31140" y="329831"/>
                </a:lnTo>
                <a:lnTo>
                  <a:pt x="25336" y="325932"/>
                </a:lnTo>
                <a:lnTo>
                  <a:pt x="18237" y="324497"/>
                </a:lnTo>
                <a:lnTo>
                  <a:pt x="11137" y="325932"/>
                </a:lnTo>
                <a:lnTo>
                  <a:pt x="5346" y="329831"/>
                </a:lnTo>
                <a:lnTo>
                  <a:pt x="1435" y="335635"/>
                </a:lnTo>
                <a:lnTo>
                  <a:pt x="0" y="342734"/>
                </a:lnTo>
                <a:lnTo>
                  <a:pt x="1435" y="349821"/>
                </a:lnTo>
                <a:lnTo>
                  <a:pt x="5334" y="355625"/>
                </a:lnTo>
                <a:lnTo>
                  <a:pt x="11125" y="359524"/>
                </a:lnTo>
                <a:lnTo>
                  <a:pt x="18237" y="360959"/>
                </a:lnTo>
                <a:lnTo>
                  <a:pt x="25349" y="359524"/>
                </a:lnTo>
                <a:lnTo>
                  <a:pt x="31153" y="355625"/>
                </a:lnTo>
                <a:lnTo>
                  <a:pt x="35064" y="349821"/>
                </a:lnTo>
                <a:lnTo>
                  <a:pt x="36499" y="342734"/>
                </a:lnTo>
                <a:close/>
              </a:path>
              <a:path w="227965" h="361314">
                <a:moveTo>
                  <a:pt x="36499" y="234556"/>
                </a:moveTo>
                <a:lnTo>
                  <a:pt x="35064" y="227457"/>
                </a:lnTo>
                <a:lnTo>
                  <a:pt x="31140" y="221665"/>
                </a:lnTo>
                <a:lnTo>
                  <a:pt x="25336" y="217754"/>
                </a:lnTo>
                <a:lnTo>
                  <a:pt x="18237" y="216319"/>
                </a:lnTo>
                <a:lnTo>
                  <a:pt x="11137" y="217754"/>
                </a:lnTo>
                <a:lnTo>
                  <a:pt x="5346" y="221665"/>
                </a:lnTo>
                <a:lnTo>
                  <a:pt x="1435" y="227457"/>
                </a:lnTo>
                <a:lnTo>
                  <a:pt x="0" y="234556"/>
                </a:lnTo>
                <a:lnTo>
                  <a:pt x="1435" y="241655"/>
                </a:lnTo>
                <a:lnTo>
                  <a:pt x="5334" y="247446"/>
                </a:lnTo>
                <a:lnTo>
                  <a:pt x="11125" y="251358"/>
                </a:lnTo>
                <a:lnTo>
                  <a:pt x="18237" y="252793"/>
                </a:lnTo>
                <a:lnTo>
                  <a:pt x="25349" y="251358"/>
                </a:lnTo>
                <a:lnTo>
                  <a:pt x="31153" y="247446"/>
                </a:lnTo>
                <a:lnTo>
                  <a:pt x="35064" y="241655"/>
                </a:lnTo>
                <a:lnTo>
                  <a:pt x="36499" y="234556"/>
                </a:lnTo>
                <a:close/>
              </a:path>
              <a:path w="227965" h="361314">
                <a:moveTo>
                  <a:pt x="36499" y="126390"/>
                </a:moveTo>
                <a:lnTo>
                  <a:pt x="35064" y="119291"/>
                </a:lnTo>
                <a:lnTo>
                  <a:pt x="31140" y="113499"/>
                </a:lnTo>
                <a:lnTo>
                  <a:pt x="25336" y="109588"/>
                </a:lnTo>
                <a:lnTo>
                  <a:pt x="18237" y="108153"/>
                </a:lnTo>
                <a:lnTo>
                  <a:pt x="11137" y="109588"/>
                </a:lnTo>
                <a:lnTo>
                  <a:pt x="5346" y="113499"/>
                </a:lnTo>
                <a:lnTo>
                  <a:pt x="1435" y="119291"/>
                </a:lnTo>
                <a:lnTo>
                  <a:pt x="0" y="126390"/>
                </a:lnTo>
                <a:lnTo>
                  <a:pt x="1435" y="133477"/>
                </a:lnTo>
                <a:lnTo>
                  <a:pt x="5334" y="139280"/>
                </a:lnTo>
                <a:lnTo>
                  <a:pt x="11125" y="143179"/>
                </a:lnTo>
                <a:lnTo>
                  <a:pt x="18237" y="144614"/>
                </a:lnTo>
                <a:lnTo>
                  <a:pt x="25349" y="143179"/>
                </a:lnTo>
                <a:lnTo>
                  <a:pt x="31153" y="139280"/>
                </a:lnTo>
                <a:lnTo>
                  <a:pt x="35064" y="133477"/>
                </a:lnTo>
                <a:lnTo>
                  <a:pt x="36499" y="126390"/>
                </a:lnTo>
                <a:close/>
              </a:path>
              <a:path w="227965" h="361314">
                <a:moveTo>
                  <a:pt x="36499" y="18237"/>
                </a:moveTo>
                <a:lnTo>
                  <a:pt x="35064" y="11137"/>
                </a:lnTo>
                <a:lnTo>
                  <a:pt x="31140" y="5346"/>
                </a:lnTo>
                <a:lnTo>
                  <a:pt x="25336" y="1435"/>
                </a:lnTo>
                <a:lnTo>
                  <a:pt x="18237" y="0"/>
                </a:lnTo>
                <a:lnTo>
                  <a:pt x="11137" y="1435"/>
                </a:lnTo>
                <a:lnTo>
                  <a:pt x="5346" y="5346"/>
                </a:lnTo>
                <a:lnTo>
                  <a:pt x="1435" y="11137"/>
                </a:lnTo>
                <a:lnTo>
                  <a:pt x="0" y="18237"/>
                </a:lnTo>
                <a:lnTo>
                  <a:pt x="1435" y="25336"/>
                </a:lnTo>
                <a:lnTo>
                  <a:pt x="5334" y="31127"/>
                </a:lnTo>
                <a:lnTo>
                  <a:pt x="11125" y="35039"/>
                </a:lnTo>
                <a:lnTo>
                  <a:pt x="18237" y="36474"/>
                </a:lnTo>
                <a:lnTo>
                  <a:pt x="25349" y="35039"/>
                </a:lnTo>
                <a:lnTo>
                  <a:pt x="31153" y="31127"/>
                </a:lnTo>
                <a:lnTo>
                  <a:pt x="35064" y="25336"/>
                </a:lnTo>
                <a:lnTo>
                  <a:pt x="36499" y="18237"/>
                </a:lnTo>
                <a:close/>
              </a:path>
              <a:path w="227965" h="361314">
                <a:moveTo>
                  <a:pt x="131940" y="342734"/>
                </a:moveTo>
                <a:lnTo>
                  <a:pt x="130505" y="335635"/>
                </a:lnTo>
                <a:lnTo>
                  <a:pt x="126593" y="329831"/>
                </a:lnTo>
                <a:lnTo>
                  <a:pt x="120789" y="325932"/>
                </a:lnTo>
                <a:lnTo>
                  <a:pt x="113677" y="324497"/>
                </a:lnTo>
                <a:lnTo>
                  <a:pt x="106578" y="325932"/>
                </a:lnTo>
                <a:lnTo>
                  <a:pt x="100787" y="329831"/>
                </a:lnTo>
                <a:lnTo>
                  <a:pt x="96875" y="335635"/>
                </a:lnTo>
                <a:lnTo>
                  <a:pt x="95440" y="342734"/>
                </a:lnTo>
                <a:lnTo>
                  <a:pt x="96875" y="349821"/>
                </a:lnTo>
                <a:lnTo>
                  <a:pt x="100774" y="355625"/>
                </a:lnTo>
                <a:lnTo>
                  <a:pt x="106578" y="359524"/>
                </a:lnTo>
                <a:lnTo>
                  <a:pt x="113677" y="360959"/>
                </a:lnTo>
                <a:lnTo>
                  <a:pt x="120789" y="359524"/>
                </a:lnTo>
                <a:lnTo>
                  <a:pt x="126593" y="355625"/>
                </a:lnTo>
                <a:lnTo>
                  <a:pt x="130505" y="349821"/>
                </a:lnTo>
                <a:lnTo>
                  <a:pt x="131940" y="342734"/>
                </a:lnTo>
                <a:close/>
              </a:path>
              <a:path w="227965" h="361314">
                <a:moveTo>
                  <a:pt x="131940" y="234556"/>
                </a:moveTo>
                <a:lnTo>
                  <a:pt x="130505" y="227457"/>
                </a:lnTo>
                <a:lnTo>
                  <a:pt x="126593" y="221665"/>
                </a:lnTo>
                <a:lnTo>
                  <a:pt x="120789" y="217754"/>
                </a:lnTo>
                <a:lnTo>
                  <a:pt x="113677" y="216319"/>
                </a:lnTo>
                <a:lnTo>
                  <a:pt x="106578" y="217754"/>
                </a:lnTo>
                <a:lnTo>
                  <a:pt x="100787" y="221665"/>
                </a:lnTo>
                <a:lnTo>
                  <a:pt x="96875" y="227457"/>
                </a:lnTo>
                <a:lnTo>
                  <a:pt x="95440" y="234556"/>
                </a:lnTo>
                <a:lnTo>
                  <a:pt x="96875" y="241655"/>
                </a:lnTo>
                <a:lnTo>
                  <a:pt x="100774" y="247446"/>
                </a:lnTo>
                <a:lnTo>
                  <a:pt x="106578" y="251358"/>
                </a:lnTo>
                <a:lnTo>
                  <a:pt x="113677" y="252793"/>
                </a:lnTo>
                <a:lnTo>
                  <a:pt x="120789" y="251358"/>
                </a:lnTo>
                <a:lnTo>
                  <a:pt x="126593" y="247446"/>
                </a:lnTo>
                <a:lnTo>
                  <a:pt x="130505" y="241655"/>
                </a:lnTo>
                <a:lnTo>
                  <a:pt x="131940" y="234556"/>
                </a:lnTo>
                <a:close/>
              </a:path>
              <a:path w="227965" h="361314">
                <a:moveTo>
                  <a:pt x="131940" y="126390"/>
                </a:moveTo>
                <a:lnTo>
                  <a:pt x="130505" y="119291"/>
                </a:lnTo>
                <a:lnTo>
                  <a:pt x="126593" y="113499"/>
                </a:lnTo>
                <a:lnTo>
                  <a:pt x="120789" y="109588"/>
                </a:lnTo>
                <a:lnTo>
                  <a:pt x="113677" y="108153"/>
                </a:lnTo>
                <a:lnTo>
                  <a:pt x="106578" y="109588"/>
                </a:lnTo>
                <a:lnTo>
                  <a:pt x="100787" y="113499"/>
                </a:lnTo>
                <a:lnTo>
                  <a:pt x="96875" y="119291"/>
                </a:lnTo>
                <a:lnTo>
                  <a:pt x="95440" y="126390"/>
                </a:lnTo>
                <a:lnTo>
                  <a:pt x="96875" y="133477"/>
                </a:lnTo>
                <a:lnTo>
                  <a:pt x="100774" y="139280"/>
                </a:lnTo>
                <a:lnTo>
                  <a:pt x="106578" y="143179"/>
                </a:lnTo>
                <a:lnTo>
                  <a:pt x="113677" y="144614"/>
                </a:lnTo>
                <a:lnTo>
                  <a:pt x="120789" y="143179"/>
                </a:lnTo>
                <a:lnTo>
                  <a:pt x="126593" y="139280"/>
                </a:lnTo>
                <a:lnTo>
                  <a:pt x="130505" y="133477"/>
                </a:lnTo>
                <a:lnTo>
                  <a:pt x="131940" y="126390"/>
                </a:lnTo>
                <a:close/>
              </a:path>
              <a:path w="227965" h="361314">
                <a:moveTo>
                  <a:pt x="131940" y="18237"/>
                </a:moveTo>
                <a:lnTo>
                  <a:pt x="130505" y="11137"/>
                </a:lnTo>
                <a:lnTo>
                  <a:pt x="126593" y="5346"/>
                </a:lnTo>
                <a:lnTo>
                  <a:pt x="120789" y="1435"/>
                </a:lnTo>
                <a:lnTo>
                  <a:pt x="113677" y="0"/>
                </a:lnTo>
                <a:lnTo>
                  <a:pt x="106578" y="1435"/>
                </a:lnTo>
                <a:lnTo>
                  <a:pt x="100787" y="5346"/>
                </a:lnTo>
                <a:lnTo>
                  <a:pt x="96875" y="11137"/>
                </a:lnTo>
                <a:lnTo>
                  <a:pt x="95440" y="18237"/>
                </a:lnTo>
                <a:lnTo>
                  <a:pt x="96875" y="25336"/>
                </a:lnTo>
                <a:lnTo>
                  <a:pt x="100774" y="31127"/>
                </a:lnTo>
                <a:lnTo>
                  <a:pt x="106578" y="35039"/>
                </a:lnTo>
                <a:lnTo>
                  <a:pt x="113677" y="36474"/>
                </a:lnTo>
                <a:lnTo>
                  <a:pt x="120789" y="35039"/>
                </a:lnTo>
                <a:lnTo>
                  <a:pt x="126593" y="31127"/>
                </a:lnTo>
                <a:lnTo>
                  <a:pt x="130505" y="25336"/>
                </a:lnTo>
                <a:lnTo>
                  <a:pt x="131940" y="18237"/>
                </a:lnTo>
                <a:close/>
              </a:path>
              <a:path w="227965" h="361314">
                <a:moveTo>
                  <a:pt x="227406" y="342734"/>
                </a:moveTo>
                <a:lnTo>
                  <a:pt x="225971" y="335635"/>
                </a:lnTo>
                <a:lnTo>
                  <a:pt x="222059" y="329831"/>
                </a:lnTo>
                <a:lnTo>
                  <a:pt x="216255" y="325932"/>
                </a:lnTo>
                <a:lnTo>
                  <a:pt x="209156" y="324497"/>
                </a:lnTo>
                <a:lnTo>
                  <a:pt x="202057" y="325932"/>
                </a:lnTo>
                <a:lnTo>
                  <a:pt x="196253" y="329831"/>
                </a:lnTo>
                <a:lnTo>
                  <a:pt x="192341" y="335635"/>
                </a:lnTo>
                <a:lnTo>
                  <a:pt x="190919" y="342734"/>
                </a:lnTo>
                <a:lnTo>
                  <a:pt x="192341" y="349821"/>
                </a:lnTo>
                <a:lnTo>
                  <a:pt x="196240" y="355625"/>
                </a:lnTo>
                <a:lnTo>
                  <a:pt x="202044" y="359524"/>
                </a:lnTo>
                <a:lnTo>
                  <a:pt x="209156" y="360959"/>
                </a:lnTo>
                <a:lnTo>
                  <a:pt x="216268" y="359524"/>
                </a:lnTo>
                <a:lnTo>
                  <a:pt x="222072" y="355625"/>
                </a:lnTo>
                <a:lnTo>
                  <a:pt x="225983" y="349821"/>
                </a:lnTo>
                <a:lnTo>
                  <a:pt x="227406" y="342734"/>
                </a:lnTo>
                <a:close/>
              </a:path>
              <a:path w="227965" h="361314">
                <a:moveTo>
                  <a:pt x="227406" y="234556"/>
                </a:moveTo>
                <a:lnTo>
                  <a:pt x="225971" y="227457"/>
                </a:lnTo>
                <a:lnTo>
                  <a:pt x="222059" y="221665"/>
                </a:lnTo>
                <a:lnTo>
                  <a:pt x="216255" y="217754"/>
                </a:lnTo>
                <a:lnTo>
                  <a:pt x="209156" y="216319"/>
                </a:lnTo>
                <a:lnTo>
                  <a:pt x="202057" y="217754"/>
                </a:lnTo>
                <a:lnTo>
                  <a:pt x="196253" y="221665"/>
                </a:lnTo>
                <a:lnTo>
                  <a:pt x="192341" y="227457"/>
                </a:lnTo>
                <a:lnTo>
                  <a:pt x="190919" y="234556"/>
                </a:lnTo>
                <a:lnTo>
                  <a:pt x="192341" y="241655"/>
                </a:lnTo>
                <a:lnTo>
                  <a:pt x="196240" y="247446"/>
                </a:lnTo>
                <a:lnTo>
                  <a:pt x="202044" y="251358"/>
                </a:lnTo>
                <a:lnTo>
                  <a:pt x="209156" y="252793"/>
                </a:lnTo>
                <a:lnTo>
                  <a:pt x="216268" y="251358"/>
                </a:lnTo>
                <a:lnTo>
                  <a:pt x="222072" y="247446"/>
                </a:lnTo>
                <a:lnTo>
                  <a:pt x="225983" y="241655"/>
                </a:lnTo>
                <a:lnTo>
                  <a:pt x="227406" y="234556"/>
                </a:lnTo>
                <a:close/>
              </a:path>
              <a:path w="227965" h="361314">
                <a:moveTo>
                  <a:pt x="227406" y="126390"/>
                </a:moveTo>
                <a:lnTo>
                  <a:pt x="225971" y="119291"/>
                </a:lnTo>
                <a:lnTo>
                  <a:pt x="222059" y="113499"/>
                </a:lnTo>
                <a:lnTo>
                  <a:pt x="216255" y="109588"/>
                </a:lnTo>
                <a:lnTo>
                  <a:pt x="209156" y="108153"/>
                </a:lnTo>
                <a:lnTo>
                  <a:pt x="202057" y="109588"/>
                </a:lnTo>
                <a:lnTo>
                  <a:pt x="196253" y="113499"/>
                </a:lnTo>
                <a:lnTo>
                  <a:pt x="192341" y="119291"/>
                </a:lnTo>
                <a:lnTo>
                  <a:pt x="190919" y="126390"/>
                </a:lnTo>
                <a:lnTo>
                  <a:pt x="192341" y="133477"/>
                </a:lnTo>
                <a:lnTo>
                  <a:pt x="196240" y="139280"/>
                </a:lnTo>
                <a:lnTo>
                  <a:pt x="202044" y="143179"/>
                </a:lnTo>
                <a:lnTo>
                  <a:pt x="209156" y="144614"/>
                </a:lnTo>
                <a:lnTo>
                  <a:pt x="216268" y="143179"/>
                </a:lnTo>
                <a:lnTo>
                  <a:pt x="222072" y="139280"/>
                </a:lnTo>
                <a:lnTo>
                  <a:pt x="225983" y="133477"/>
                </a:lnTo>
                <a:lnTo>
                  <a:pt x="227406" y="126390"/>
                </a:lnTo>
                <a:close/>
              </a:path>
              <a:path w="227965" h="361314">
                <a:moveTo>
                  <a:pt x="227406" y="18237"/>
                </a:moveTo>
                <a:lnTo>
                  <a:pt x="225971" y="11137"/>
                </a:lnTo>
                <a:lnTo>
                  <a:pt x="222059" y="5346"/>
                </a:lnTo>
                <a:lnTo>
                  <a:pt x="216255" y="1435"/>
                </a:lnTo>
                <a:lnTo>
                  <a:pt x="209156" y="0"/>
                </a:lnTo>
                <a:lnTo>
                  <a:pt x="202057" y="1435"/>
                </a:lnTo>
                <a:lnTo>
                  <a:pt x="196253" y="5346"/>
                </a:lnTo>
                <a:lnTo>
                  <a:pt x="192341" y="11137"/>
                </a:lnTo>
                <a:lnTo>
                  <a:pt x="190919" y="18237"/>
                </a:lnTo>
                <a:lnTo>
                  <a:pt x="192341" y="25336"/>
                </a:lnTo>
                <a:lnTo>
                  <a:pt x="196240" y="31127"/>
                </a:lnTo>
                <a:lnTo>
                  <a:pt x="202044" y="35039"/>
                </a:lnTo>
                <a:lnTo>
                  <a:pt x="209156" y="36474"/>
                </a:lnTo>
                <a:lnTo>
                  <a:pt x="216268" y="35039"/>
                </a:lnTo>
                <a:lnTo>
                  <a:pt x="222072" y="31127"/>
                </a:lnTo>
                <a:lnTo>
                  <a:pt x="225983" y="25336"/>
                </a:lnTo>
                <a:lnTo>
                  <a:pt x="227406" y="18237"/>
                </a:lnTo>
                <a:close/>
              </a:path>
            </a:pathLst>
          </a:custGeom>
          <a:solidFill>
            <a:srgbClr val="00B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099177" y="1494981"/>
            <a:ext cx="2450465" cy="12214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100"/>
              </a:lnSpc>
            </a:pPr>
            <a:r>
              <a:rPr sz="2800" b="1" spc="55">
                <a:solidFill>
                  <a:srgbClr val="474E51"/>
                </a:solidFill>
                <a:latin typeface="Museo Sans 300" panose="02000000000000000000"/>
                <a:cs typeface="Arial"/>
              </a:rPr>
              <a:t>€450.9</a:t>
            </a:r>
            <a:r>
              <a:rPr sz="2800" b="1" spc="-18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2800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billion</a:t>
            </a:r>
            <a:endParaRPr sz="2800">
              <a:latin typeface="Museo Sans 300" panose="02000000000000000000"/>
              <a:cs typeface="Arial"/>
            </a:endParaRPr>
          </a:p>
          <a:p>
            <a:pPr marL="38100" marR="30480">
              <a:lnSpc>
                <a:spcPct val="85000"/>
              </a:lnSpc>
              <a:spcBef>
                <a:spcPts val="180"/>
              </a:spcBef>
            </a:pPr>
            <a:r>
              <a:rPr sz="2000" spc="100">
                <a:solidFill>
                  <a:srgbClr val="474E51"/>
                </a:solidFill>
                <a:latin typeface="Museo Sans 300" panose="02000000000000000000"/>
                <a:cs typeface="Arial"/>
              </a:rPr>
              <a:t>of</a:t>
            </a:r>
            <a:r>
              <a:rPr sz="2000" spc="-8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2000" spc="-80">
                <a:solidFill>
                  <a:srgbClr val="474E51"/>
                </a:solidFill>
                <a:latin typeface="Museo Sans 300" panose="02000000000000000000"/>
                <a:cs typeface="Arial"/>
              </a:rPr>
              <a:t>FMCG</a:t>
            </a:r>
            <a:r>
              <a:rPr sz="2000" spc="-6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20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products </a:t>
            </a:r>
            <a:r>
              <a:rPr sz="2000">
                <a:solidFill>
                  <a:srgbClr val="474E51"/>
                </a:solidFill>
                <a:latin typeface="Museo Sans 300" panose="02000000000000000000"/>
                <a:cs typeface="Arial"/>
              </a:rPr>
              <a:t>traded</a:t>
            </a:r>
            <a:r>
              <a:rPr sz="2000" spc="6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2000" spc="55">
                <a:solidFill>
                  <a:srgbClr val="474E51"/>
                </a:solidFill>
                <a:latin typeface="Museo Sans 300" panose="02000000000000000000"/>
                <a:cs typeface="Arial"/>
              </a:rPr>
              <a:t>within </a:t>
            </a:r>
            <a:r>
              <a:rPr sz="2000">
                <a:solidFill>
                  <a:srgbClr val="474E51"/>
                </a:solidFill>
                <a:latin typeface="Museo Sans 300" panose="02000000000000000000"/>
                <a:cs typeface="Arial"/>
              </a:rPr>
              <a:t>and</a:t>
            </a:r>
            <a:r>
              <a:rPr sz="2000" spc="-5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2000">
                <a:solidFill>
                  <a:srgbClr val="474E51"/>
                </a:solidFill>
                <a:latin typeface="Museo Sans 300" panose="02000000000000000000"/>
                <a:cs typeface="Arial"/>
              </a:rPr>
              <a:t>outside </a:t>
            </a:r>
            <a:r>
              <a:rPr sz="2000" spc="60">
                <a:solidFill>
                  <a:srgbClr val="474E51"/>
                </a:solidFill>
                <a:latin typeface="Museo Sans 300" panose="02000000000000000000"/>
                <a:cs typeface="Arial"/>
              </a:rPr>
              <a:t>the</a:t>
            </a:r>
            <a:r>
              <a:rPr sz="2000" spc="-3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2000" spc="-40">
                <a:solidFill>
                  <a:srgbClr val="474E51"/>
                </a:solidFill>
                <a:latin typeface="Museo Sans 300" panose="02000000000000000000"/>
                <a:cs typeface="Arial"/>
              </a:rPr>
              <a:t>EU:</a:t>
            </a:r>
            <a:endParaRPr sz="2000">
              <a:latin typeface="Museo Sans 300" panose="02000000000000000000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7602" y="3454425"/>
            <a:ext cx="938530" cy="381635"/>
          </a:xfrm>
          <a:custGeom>
            <a:avLst/>
            <a:gdLst/>
            <a:ahLst/>
            <a:cxnLst/>
            <a:rect l="l" t="t" r="r" b="b"/>
            <a:pathLst>
              <a:path w="938530" h="381635">
                <a:moveTo>
                  <a:pt x="43116" y="359752"/>
                </a:moveTo>
                <a:lnTo>
                  <a:pt x="41427" y="351370"/>
                </a:lnTo>
                <a:lnTo>
                  <a:pt x="36804" y="344525"/>
                </a:lnTo>
                <a:lnTo>
                  <a:pt x="29946" y="339915"/>
                </a:lnTo>
                <a:lnTo>
                  <a:pt x="21551" y="338213"/>
                </a:lnTo>
                <a:lnTo>
                  <a:pt x="13169" y="339902"/>
                </a:lnTo>
                <a:lnTo>
                  <a:pt x="6311" y="344512"/>
                </a:lnTo>
                <a:lnTo>
                  <a:pt x="1689" y="351358"/>
                </a:lnTo>
                <a:lnTo>
                  <a:pt x="0" y="359752"/>
                </a:lnTo>
                <a:lnTo>
                  <a:pt x="1689" y="368160"/>
                </a:lnTo>
                <a:lnTo>
                  <a:pt x="6311" y="375005"/>
                </a:lnTo>
                <a:lnTo>
                  <a:pt x="13169" y="379628"/>
                </a:lnTo>
                <a:lnTo>
                  <a:pt x="21551" y="381330"/>
                </a:lnTo>
                <a:lnTo>
                  <a:pt x="29946" y="379628"/>
                </a:lnTo>
                <a:lnTo>
                  <a:pt x="36804" y="375005"/>
                </a:lnTo>
                <a:lnTo>
                  <a:pt x="41427" y="368147"/>
                </a:lnTo>
                <a:lnTo>
                  <a:pt x="43116" y="359752"/>
                </a:lnTo>
                <a:close/>
              </a:path>
              <a:path w="938530" h="381635">
                <a:moveTo>
                  <a:pt x="43116" y="247027"/>
                </a:moveTo>
                <a:lnTo>
                  <a:pt x="41427" y="238645"/>
                </a:lnTo>
                <a:lnTo>
                  <a:pt x="36804" y="231800"/>
                </a:lnTo>
                <a:lnTo>
                  <a:pt x="29946" y="227177"/>
                </a:lnTo>
                <a:lnTo>
                  <a:pt x="21551" y="225488"/>
                </a:lnTo>
                <a:lnTo>
                  <a:pt x="13169" y="227177"/>
                </a:lnTo>
                <a:lnTo>
                  <a:pt x="6311" y="231787"/>
                </a:lnTo>
                <a:lnTo>
                  <a:pt x="1689" y="238633"/>
                </a:lnTo>
                <a:lnTo>
                  <a:pt x="0" y="247027"/>
                </a:lnTo>
                <a:lnTo>
                  <a:pt x="1689" y="255422"/>
                </a:lnTo>
                <a:lnTo>
                  <a:pt x="6311" y="262280"/>
                </a:lnTo>
                <a:lnTo>
                  <a:pt x="13169" y="266903"/>
                </a:lnTo>
                <a:lnTo>
                  <a:pt x="21551" y="268592"/>
                </a:lnTo>
                <a:lnTo>
                  <a:pt x="29946" y="266903"/>
                </a:lnTo>
                <a:lnTo>
                  <a:pt x="36804" y="262267"/>
                </a:lnTo>
                <a:lnTo>
                  <a:pt x="41427" y="255422"/>
                </a:lnTo>
                <a:lnTo>
                  <a:pt x="43116" y="247027"/>
                </a:lnTo>
                <a:close/>
              </a:path>
              <a:path w="938530" h="381635">
                <a:moveTo>
                  <a:pt x="43116" y="134277"/>
                </a:moveTo>
                <a:lnTo>
                  <a:pt x="41427" y="125882"/>
                </a:lnTo>
                <a:lnTo>
                  <a:pt x="36804" y="119037"/>
                </a:lnTo>
                <a:lnTo>
                  <a:pt x="29946" y="114427"/>
                </a:lnTo>
                <a:lnTo>
                  <a:pt x="21551" y="112725"/>
                </a:lnTo>
                <a:lnTo>
                  <a:pt x="13169" y="114414"/>
                </a:lnTo>
                <a:lnTo>
                  <a:pt x="6311" y="119024"/>
                </a:lnTo>
                <a:lnTo>
                  <a:pt x="1689" y="125869"/>
                </a:lnTo>
                <a:lnTo>
                  <a:pt x="0" y="134277"/>
                </a:lnTo>
                <a:lnTo>
                  <a:pt x="1689" y="142671"/>
                </a:lnTo>
                <a:lnTo>
                  <a:pt x="6311" y="149529"/>
                </a:lnTo>
                <a:lnTo>
                  <a:pt x="13169" y="154139"/>
                </a:lnTo>
                <a:lnTo>
                  <a:pt x="21551" y="155841"/>
                </a:lnTo>
                <a:lnTo>
                  <a:pt x="29946" y="154139"/>
                </a:lnTo>
                <a:lnTo>
                  <a:pt x="36804" y="149517"/>
                </a:lnTo>
                <a:lnTo>
                  <a:pt x="41427" y="142659"/>
                </a:lnTo>
                <a:lnTo>
                  <a:pt x="43116" y="134277"/>
                </a:lnTo>
                <a:close/>
              </a:path>
              <a:path w="938530" h="381635">
                <a:moveTo>
                  <a:pt x="43116" y="21539"/>
                </a:moveTo>
                <a:lnTo>
                  <a:pt x="41427" y="13157"/>
                </a:lnTo>
                <a:lnTo>
                  <a:pt x="36804" y="6311"/>
                </a:lnTo>
                <a:lnTo>
                  <a:pt x="29946" y="1689"/>
                </a:lnTo>
                <a:lnTo>
                  <a:pt x="21564" y="0"/>
                </a:lnTo>
                <a:lnTo>
                  <a:pt x="13169" y="1689"/>
                </a:lnTo>
                <a:lnTo>
                  <a:pt x="6311" y="6299"/>
                </a:lnTo>
                <a:lnTo>
                  <a:pt x="1689" y="13144"/>
                </a:lnTo>
                <a:lnTo>
                  <a:pt x="0" y="21539"/>
                </a:lnTo>
                <a:lnTo>
                  <a:pt x="1689" y="29946"/>
                </a:lnTo>
                <a:lnTo>
                  <a:pt x="6311" y="36791"/>
                </a:lnTo>
                <a:lnTo>
                  <a:pt x="13169" y="41414"/>
                </a:lnTo>
                <a:lnTo>
                  <a:pt x="21564" y="43103"/>
                </a:lnTo>
                <a:lnTo>
                  <a:pt x="29946" y="41414"/>
                </a:lnTo>
                <a:lnTo>
                  <a:pt x="36804" y="36791"/>
                </a:lnTo>
                <a:lnTo>
                  <a:pt x="41427" y="29933"/>
                </a:lnTo>
                <a:lnTo>
                  <a:pt x="43116" y="21539"/>
                </a:lnTo>
                <a:close/>
              </a:path>
              <a:path w="938530" h="381635">
                <a:moveTo>
                  <a:pt x="171018" y="359765"/>
                </a:moveTo>
                <a:lnTo>
                  <a:pt x="169329" y="351383"/>
                </a:lnTo>
                <a:lnTo>
                  <a:pt x="164706" y="344538"/>
                </a:lnTo>
                <a:lnTo>
                  <a:pt x="157848" y="339915"/>
                </a:lnTo>
                <a:lnTo>
                  <a:pt x="149453" y="338226"/>
                </a:lnTo>
                <a:lnTo>
                  <a:pt x="141071" y="339915"/>
                </a:lnTo>
                <a:lnTo>
                  <a:pt x="134213" y="344525"/>
                </a:lnTo>
                <a:lnTo>
                  <a:pt x="129590" y="351370"/>
                </a:lnTo>
                <a:lnTo>
                  <a:pt x="127901" y="359765"/>
                </a:lnTo>
                <a:lnTo>
                  <a:pt x="129590" y="368160"/>
                </a:lnTo>
                <a:lnTo>
                  <a:pt x="134213" y="375018"/>
                </a:lnTo>
                <a:lnTo>
                  <a:pt x="141071" y="379641"/>
                </a:lnTo>
                <a:lnTo>
                  <a:pt x="149453" y="381330"/>
                </a:lnTo>
                <a:lnTo>
                  <a:pt x="157848" y="379641"/>
                </a:lnTo>
                <a:lnTo>
                  <a:pt x="164706" y="375005"/>
                </a:lnTo>
                <a:lnTo>
                  <a:pt x="169329" y="368160"/>
                </a:lnTo>
                <a:lnTo>
                  <a:pt x="171018" y="359765"/>
                </a:lnTo>
                <a:close/>
              </a:path>
              <a:path w="938530" h="381635">
                <a:moveTo>
                  <a:pt x="171018" y="247040"/>
                </a:moveTo>
                <a:lnTo>
                  <a:pt x="169329" y="238658"/>
                </a:lnTo>
                <a:lnTo>
                  <a:pt x="164706" y="231800"/>
                </a:lnTo>
                <a:lnTo>
                  <a:pt x="157848" y="227190"/>
                </a:lnTo>
                <a:lnTo>
                  <a:pt x="149453" y="225501"/>
                </a:lnTo>
                <a:lnTo>
                  <a:pt x="141071" y="227190"/>
                </a:lnTo>
                <a:lnTo>
                  <a:pt x="134213" y="231800"/>
                </a:lnTo>
                <a:lnTo>
                  <a:pt x="129590" y="238645"/>
                </a:lnTo>
                <a:lnTo>
                  <a:pt x="127901" y="247040"/>
                </a:lnTo>
                <a:lnTo>
                  <a:pt x="129590" y="255435"/>
                </a:lnTo>
                <a:lnTo>
                  <a:pt x="134213" y="262293"/>
                </a:lnTo>
                <a:lnTo>
                  <a:pt x="141071" y="266915"/>
                </a:lnTo>
                <a:lnTo>
                  <a:pt x="149453" y="268605"/>
                </a:lnTo>
                <a:lnTo>
                  <a:pt x="157848" y="266903"/>
                </a:lnTo>
                <a:lnTo>
                  <a:pt x="164706" y="262280"/>
                </a:lnTo>
                <a:lnTo>
                  <a:pt x="169329" y="255422"/>
                </a:lnTo>
                <a:lnTo>
                  <a:pt x="171018" y="247040"/>
                </a:lnTo>
                <a:close/>
              </a:path>
              <a:path w="938530" h="381635">
                <a:moveTo>
                  <a:pt x="171018" y="134277"/>
                </a:moveTo>
                <a:lnTo>
                  <a:pt x="169329" y="125895"/>
                </a:lnTo>
                <a:lnTo>
                  <a:pt x="164706" y="119049"/>
                </a:lnTo>
                <a:lnTo>
                  <a:pt x="157848" y="114439"/>
                </a:lnTo>
                <a:lnTo>
                  <a:pt x="149466" y="112737"/>
                </a:lnTo>
                <a:lnTo>
                  <a:pt x="141071" y="114427"/>
                </a:lnTo>
                <a:lnTo>
                  <a:pt x="134213" y="119037"/>
                </a:lnTo>
                <a:lnTo>
                  <a:pt x="129590" y="125882"/>
                </a:lnTo>
                <a:lnTo>
                  <a:pt x="127901" y="134277"/>
                </a:lnTo>
                <a:lnTo>
                  <a:pt x="129590" y="142684"/>
                </a:lnTo>
                <a:lnTo>
                  <a:pt x="134213" y="149529"/>
                </a:lnTo>
                <a:lnTo>
                  <a:pt x="141071" y="154152"/>
                </a:lnTo>
                <a:lnTo>
                  <a:pt x="149466" y="155854"/>
                </a:lnTo>
                <a:lnTo>
                  <a:pt x="157848" y="154152"/>
                </a:lnTo>
                <a:lnTo>
                  <a:pt x="164706" y="149529"/>
                </a:lnTo>
                <a:lnTo>
                  <a:pt x="169329" y="142671"/>
                </a:lnTo>
                <a:lnTo>
                  <a:pt x="171018" y="134277"/>
                </a:lnTo>
                <a:close/>
              </a:path>
              <a:path w="938530" h="381635">
                <a:moveTo>
                  <a:pt x="171018" y="21551"/>
                </a:moveTo>
                <a:lnTo>
                  <a:pt x="169329" y="13169"/>
                </a:lnTo>
                <a:lnTo>
                  <a:pt x="164706" y="6324"/>
                </a:lnTo>
                <a:lnTo>
                  <a:pt x="157848" y="1701"/>
                </a:lnTo>
                <a:lnTo>
                  <a:pt x="149466" y="12"/>
                </a:lnTo>
                <a:lnTo>
                  <a:pt x="141071" y="1701"/>
                </a:lnTo>
                <a:lnTo>
                  <a:pt x="134213" y="6311"/>
                </a:lnTo>
                <a:lnTo>
                  <a:pt x="129590" y="13157"/>
                </a:lnTo>
                <a:lnTo>
                  <a:pt x="127901" y="21551"/>
                </a:lnTo>
                <a:lnTo>
                  <a:pt x="129590" y="29946"/>
                </a:lnTo>
                <a:lnTo>
                  <a:pt x="134213" y="36804"/>
                </a:lnTo>
                <a:lnTo>
                  <a:pt x="141071" y="41427"/>
                </a:lnTo>
                <a:lnTo>
                  <a:pt x="149466" y="43116"/>
                </a:lnTo>
                <a:lnTo>
                  <a:pt x="157848" y="41427"/>
                </a:lnTo>
                <a:lnTo>
                  <a:pt x="164706" y="36791"/>
                </a:lnTo>
                <a:lnTo>
                  <a:pt x="169329" y="29946"/>
                </a:lnTo>
                <a:lnTo>
                  <a:pt x="171018" y="21551"/>
                </a:lnTo>
                <a:close/>
              </a:path>
              <a:path w="938530" h="381635">
                <a:moveTo>
                  <a:pt x="298919" y="359778"/>
                </a:moveTo>
                <a:lnTo>
                  <a:pt x="297230" y="351396"/>
                </a:lnTo>
                <a:lnTo>
                  <a:pt x="292608" y="344551"/>
                </a:lnTo>
                <a:lnTo>
                  <a:pt x="285750" y="339928"/>
                </a:lnTo>
                <a:lnTo>
                  <a:pt x="277355" y="338239"/>
                </a:lnTo>
                <a:lnTo>
                  <a:pt x="268973" y="339928"/>
                </a:lnTo>
                <a:lnTo>
                  <a:pt x="262115" y="344538"/>
                </a:lnTo>
                <a:lnTo>
                  <a:pt x="257492" y="351383"/>
                </a:lnTo>
                <a:lnTo>
                  <a:pt x="255803" y="359778"/>
                </a:lnTo>
                <a:lnTo>
                  <a:pt x="257492" y="368173"/>
                </a:lnTo>
                <a:lnTo>
                  <a:pt x="262115" y="375031"/>
                </a:lnTo>
                <a:lnTo>
                  <a:pt x="268973" y="379653"/>
                </a:lnTo>
                <a:lnTo>
                  <a:pt x="277355" y="381342"/>
                </a:lnTo>
                <a:lnTo>
                  <a:pt x="285750" y="379641"/>
                </a:lnTo>
                <a:lnTo>
                  <a:pt x="292608" y="375018"/>
                </a:lnTo>
                <a:lnTo>
                  <a:pt x="297230" y="368160"/>
                </a:lnTo>
                <a:lnTo>
                  <a:pt x="298919" y="359778"/>
                </a:lnTo>
                <a:close/>
              </a:path>
              <a:path w="938530" h="381635">
                <a:moveTo>
                  <a:pt x="298919" y="247053"/>
                </a:moveTo>
                <a:lnTo>
                  <a:pt x="297230" y="238658"/>
                </a:lnTo>
                <a:lnTo>
                  <a:pt x="292608" y="231813"/>
                </a:lnTo>
                <a:lnTo>
                  <a:pt x="285750" y="227203"/>
                </a:lnTo>
                <a:lnTo>
                  <a:pt x="277355" y="225501"/>
                </a:lnTo>
                <a:lnTo>
                  <a:pt x="268973" y="227190"/>
                </a:lnTo>
                <a:lnTo>
                  <a:pt x="262115" y="231800"/>
                </a:lnTo>
                <a:lnTo>
                  <a:pt x="257492" y="238645"/>
                </a:lnTo>
                <a:lnTo>
                  <a:pt x="255803" y="247053"/>
                </a:lnTo>
                <a:lnTo>
                  <a:pt x="257492" y="255447"/>
                </a:lnTo>
                <a:lnTo>
                  <a:pt x="262115" y="262305"/>
                </a:lnTo>
                <a:lnTo>
                  <a:pt x="268973" y="266915"/>
                </a:lnTo>
                <a:lnTo>
                  <a:pt x="277355" y="268617"/>
                </a:lnTo>
                <a:lnTo>
                  <a:pt x="285750" y="266915"/>
                </a:lnTo>
                <a:lnTo>
                  <a:pt x="292608" y="262293"/>
                </a:lnTo>
                <a:lnTo>
                  <a:pt x="297230" y="255435"/>
                </a:lnTo>
                <a:lnTo>
                  <a:pt x="298919" y="247053"/>
                </a:lnTo>
                <a:close/>
              </a:path>
              <a:path w="938530" h="381635">
                <a:moveTo>
                  <a:pt x="298919" y="134289"/>
                </a:moveTo>
                <a:lnTo>
                  <a:pt x="297230" y="125907"/>
                </a:lnTo>
                <a:lnTo>
                  <a:pt x="292608" y="119062"/>
                </a:lnTo>
                <a:lnTo>
                  <a:pt x="285750" y="114439"/>
                </a:lnTo>
                <a:lnTo>
                  <a:pt x="277368" y="112750"/>
                </a:lnTo>
                <a:lnTo>
                  <a:pt x="268973" y="114439"/>
                </a:lnTo>
                <a:lnTo>
                  <a:pt x="262115" y="119049"/>
                </a:lnTo>
                <a:lnTo>
                  <a:pt x="257492" y="125895"/>
                </a:lnTo>
                <a:lnTo>
                  <a:pt x="255803" y="134289"/>
                </a:lnTo>
                <a:lnTo>
                  <a:pt x="257492" y="142684"/>
                </a:lnTo>
                <a:lnTo>
                  <a:pt x="262115" y="149542"/>
                </a:lnTo>
                <a:lnTo>
                  <a:pt x="268973" y="154165"/>
                </a:lnTo>
                <a:lnTo>
                  <a:pt x="277368" y="155854"/>
                </a:lnTo>
                <a:lnTo>
                  <a:pt x="285750" y="154165"/>
                </a:lnTo>
                <a:lnTo>
                  <a:pt x="292608" y="149529"/>
                </a:lnTo>
                <a:lnTo>
                  <a:pt x="297230" y="142684"/>
                </a:lnTo>
                <a:lnTo>
                  <a:pt x="298919" y="134289"/>
                </a:lnTo>
                <a:close/>
              </a:path>
              <a:path w="938530" h="381635">
                <a:moveTo>
                  <a:pt x="298919" y="21564"/>
                </a:moveTo>
                <a:lnTo>
                  <a:pt x="297230" y="13182"/>
                </a:lnTo>
                <a:lnTo>
                  <a:pt x="292608" y="6337"/>
                </a:lnTo>
                <a:lnTo>
                  <a:pt x="285750" y="1714"/>
                </a:lnTo>
                <a:lnTo>
                  <a:pt x="277368" y="25"/>
                </a:lnTo>
                <a:lnTo>
                  <a:pt x="268973" y="1714"/>
                </a:lnTo>
                <a:lnTo>
                  <a:pt x="262115" y="6324"/>
                </a:lnTo>
                <a:lnTo>
                  <a:pt x="257492" y="13169"/>
                </a:lnTo>
                <a:lnTo>
                  <a:pt x="255803" y="21564"/>
                </a:lnTo>
                <a:lnTo>
                  <a:pt x="257492" y="29959"/>
                </a:lnTo>
                <a:lnTo>
                  <a:pt x="262115" y="36817"/>
                </a:lnTo>
                <a:lnTo>
                  <a:pt x="268973" y="41440"/>
                </a:lnTo>
                <a:lnTo>
                  <a:pt x="277368" y="43129"/>
                </a:lnTo>
                <a:lnTo>
                  <a:pt x="285750" y="41427"/>
                </a:lnTo>
                <a:lnTo>
                  <a:pt x="292608" y="36804"/>
                </a:lnTo>
                <a:lnTo>
                  <a:pt x="297230" y="29946"/>
                </a:lnTo>
                <a:lnTo>
                  <a:pt x="298919" y="21564"/>
                </a:lnTo>
                <a:close/>
              </a:path>
              <a:path w="938530" h="381635">
                <a:moveTo>
                  <a:pt x="426796" y="359791"/>
                </a:moveTo>
                <a:lnTo>
                  <a:pt x="425094" y="351396"/>
                </a:lnTo>
                <a:lnTo>
                  <a:pt x="420484" y="344551"/>
                </a:lnTo>
                <a:lnTo>
                  <a:pt x="413626" y="339940"/>
                </a:lnTo>
                <a:lnTo>
                  <a:pt x="405231" y="338251"/>
                </a:lnTo>
                <a:lnTo>
                  <a:pt x="396849" y="339940"/>
                </a:lnTo>
                <a:lnTo>
                  <a:pt x="389991" y="344551"/>
                </a:lnTo>
                <a:lnTo>
                  <a:pt x="385368" y="351396"/>
                </a:lnTo>
                <a:lnTo>
                  <a:pt x="383679" y="359791"/>
                </a:lnTo>
                <a:lnTo>
                  <a:pt x="385368" y="368185"/>
                </a:lnTo>
                <a:lnTo>
                  <a:pt x="389991" y="375043"/>
                </a:lnTo>
                <a:lnTo>
                  <a:pt x="396849" y="379653"/>
                </a:lnTo>
                <a:lnTo>
                  <a:pt x="405231" y="381355"/>
                </a:lnTo>
                <a:lnTo>
                  <a:pt x="413626" y="379653"/>
                </a:lnTo>
                <a:lnTo>
                  <a:pt x="420484" y="375031"/>
                </a:lnTo>
                <a:lnTo>
                  <a:pt x="425094" y="368173"/>
                </a:lnTo>
                <a:lnTo>
                  <a:pt x="426796" y="359791"/>
                </a:lnTo>
                <a:close/>
              </a:path>
              <a:path w="938530" h="381635">
                <a:moveTo>
                  <a:pt x="426796" y="247053"/>
                </a:moveTo>
                <a:lnTo>
                  <a:pt x="425094" y="238671"/>
                </a:lnTo>
                <a:lnTo>
                  <a:pt x="420484" y="231825"/>
                </a:lnTo>
                <a:lnTo>
                  <a:pt x="413626" y="227215"/>
                </a:lnTo>
                <a:lnTo>
                  <a:pt x="405231" y="225513"/>
                </a:lnTo>
                <a:lnTo>
                  <a:pt x="396849" y="227203"/>
                </a:lnTo>
                <a:lnTo>
                  <a:pt x="389991" y="231813"/>
                </a:lnTo>
                <a:lnTo>
                  <a:pt x="385368" y="238658"/>
                </a:lnTo>
                <a:lnTo>
                  <a:pt x="383679" y="247053"/>
                </a:lnTo>
                <a:lnTo>
                  <a:pt x="385368" y="255460"/>
                </a:lnTo>
                <a:lnTo>
                  <a:pt x="389991" y="262305"/>
                </a:lnTo>
                <a:lnTo>
                  <a:pt x="396849" y="266928"/>
                </a:lnTo>
                <a:lnTo>
                  <a:pt x="405231" y="268630"/>
                </a:lnTo>
                <a:lnTo>
                  <a:pt x="413626" y="266928"/>
                </a:lnTo>
                <a:lnTo>
                  <a:pt x="420484" y="262305"/>
                </a:lnTo>
                <a:lnTo>
                  <a:pt x="425094" y="255447"/>
                </a:lnTo>
                <a:lnTo>
                  <a:pt x="426796" y="247053"/>
                </a:lnTo>
                <a:close/>
              </a:path>
              <a:path w="938530" h="381635">
                <a:moveTo>
                  <a:pt x="426796" y="134302"/>
                </a:moveTo>
                <a:lnTo>
                  <a:pt x="425094" y="125920"/>
                </a:lnTo>
                <a:lnTo>
                  <a:pt x="420484" y="119075"/>
                </a:lnTo>
                <a:lnTo>
                  <a:pt x="413626" y="114452"/>
                </a:lnTo>
                <a:lnTo>
                  <a:pt x="405231" y="112763"/>
                </a:lnTo>
                <a:lnTo>
                  <a:pt x="396849" y="114452"/>
                </a:lnTo>
                <a:lnTo>
                  <a:pt x="389991" y="119062"/>
                </a:lnTo>
                <a:lnTo>
                  <a:pt x="385368" y="125907"/>
                </a:lnTo>
                <a:lnTo>
                  <a:pt x="383679" y="134302"/>
                </a:lnTo>
                <a:lnTo>
                  <a:pt x="385368" y="142697"/>
                </a:lnTo>
                <a:lnTo>
                  <a:pt x="389991" y="149555"/>
                </a:lnTo>
                <a:lnTo>
                  <a:pt x="396849" y="154178"/>
                </a:lnTo>
                <a:lnTo>
                  <a:pt x="405231" y="155867"/>
                </a:lnTo>
                <a:lnTo>
                  <a:pt x="413626" y="154165"/>
                </a:lnTo>
                <a:lnTo>
                  <a:pt x="420484" y="149542"/>
                </a:lnTo>
                <a:lnTo>
                  <a:pt x="425094" y="142684"/>
                </a:lnTo>
                <a:lnTo>
                  <a:pt x="426796" y="134302"/>
                </a:lnTo>
                <a:close/>
              </a:path>
              <a:path w="938530" h="381635">
                <a:moveTo>
                  <a:pt x="426796" y="21577"/>
                </a:moveTo>
                <a:lnTo>
                  <a:pt x="425094" y="13182"/>
                </a:lnTo>
                <a:lnTo>
                  <a:pt x="420484" y="6337"/>
                </a:lnTo>
                <a:lnTo>
                  <a:pt x="413626" y="1727"/>
                </a:lnTo>
                <a:lnTo>
                  <a:pt x="405231" y="25"/>
                </a:lnTo>
                <a:lnTo>
                  <a:pt x="396849" y="1714"/>
                </a:lnTo>
                <a:lnTo>
                  <a:pt x="389991" y="6324"/>
                </a:lnTo>
                <a:lnTo>
                  <a:pt x="385368" y="13169"/>
                </a:lnTo>
                <a:lnTo>
                  <a:pt x="383679" y="21577"/>
                </a:lnTo>
                <a:lnTo>
                  <a:pt x="385368" y="29972"/>
                </a:lnTo>
                <a:lnTo>
                  <a:pt x="389991" y="36830"/>
                </a:lnTo>
                <a:lnTo>
                  <a:pt x="396849" y="41440"/>
                </a:lnTo>
                <a:lnTo>
                  <a:pt x="405231" y="43141"/>
                </a:lnTo>
                <a:lnTo>
                  <a:pt x="413626" y="41440"/>
                </a:lnTo>
                <a:lnTo>
                  <a:pt x="420484" y="36817"/>
                </a:lnTo>
                <a:lnTo>
                  <a:pt x="425094" y="29959"/>
                </a:lnTo>
                <a:lnTo>
                  <a:pt x="426796" y="21577"/>
                </a:lnTo>
                <a:close/>
              </a:path>
              <a:path w="938530" h="381635">
                <a:moveTo>
                  <a:pt x="554697" y="359791"/>
                </a:moveTo>
                <a:lnTo>
                  <a:pt x="552996" y="351409"/>
                </a:lnTo>
                <a:lnTo>
                  <a:pt x="548386" y="344563"/>
                </a:lnTo>
                <a:lnTo>
                  <a:pt x="541528" y="339953"/>
                </a:lnTo>
                <a:lnTo>
                  <a:pt x="533133" y="338251"/>
                </a:lnTo>
                <a:lnTo>
                  <a:pt x="524751" y="339940"/>
                </a:lnTo>
                <a:lnTo>
                  <a:pt x="517893" y="344551"/>
                </a:lnTo>
                <a:lnTo>
                  <a:pt x="513270" y="351396"/>
                </a:lnTo>
                <a:lnTo>
                  <a:pt x="511581" y="359791"/>
                </a:lnTo>
                <a:lnTo>
                  <a:pt x="513270" y="368198"/>
                </a:lnTo>
                <a:lnTo>
                  <a:pt x="517893" y="375056"/>
                </a:lnTo>
                <a:lnTo>
                  <a:pt x="524751" y="379666"/>
                </a:lnTo>
                <a:lnTo>
                  <a:pt x="533133" y="381368"/>
                </a:lnTo>
                <a:lnTo>
                  <a:pt x="541528" y="379666"/>
                </a:lnTo>
                <a:lnTo>
                  <a:pt x="548386" y="375043"/>
                </a:lnTo>
                <a:lnTo>
                  <a:pt x="552996" y="368185"/>
                </a:lnTo>
                <a:lnTo>
                  <a:pt x="554697" y="359791"/>
                </a:lnTo>
                <a:close/>
              </a:path>
              <a:path w="938530" h="381635">
                <a:moveTo>
                  <a:pt x="554697" y="247065"/>
                </a:moveTo>
                <a:lnTo>
                  <a:pt x="552996" y="238683"/>
                </a:lnTo>
                <a:lnTo>
                  <a:pt x="548386" y="231838"/>
                </a:lnTo>
                <a:lnTo>
                  <a:pt x="541528" y="227215"/>
                </a:lnTo>
                <a:lnTo>
                  <a:pt x="533133" y="225526"/>
                </a:lnTo>
                <a:lnTo>
                  <a:pt x="524751" y="227215"/>
                </a:lnTo>
                <a:lnTo>
                  <a:pt x="517893" y="231825"/>
                </a:lnTo>
                <a:lnTo>
                  <a:pt x="513270" y="238671"/>
                </a:lnTo>
                <a:lnTo>
                  <a:pt x="511581" y="247065"/>
                </a:lnTo>
                <a:lnTo>
                  <a:pt x="513270" y="255460"/>
                </a:lnTo>
                <a:lnTo>
                  <a:pt x="517893" y="262318"/>
                </a:lnTo>
                <a:lnTo>
                  <a:pt x="524751" y="266941"/>
                </a:lnTo>
                <a:lnTo>
                  <a:pt x="533133" y="268630"/>
                </a:lnTo>
                <a:lnTo>
                  <a:pt x="541528" y="266941"/>
                </a:lnTo>
                <a:lnTo>
                  <a:pt x="548386" y="262305"/>
                </a:lnTo>
                <a:lnTo>
                  <a:pt x="552996" y="255460"/>
                </a:lnTo>
                <a:lnTo>
                  <a:pt x="554697" y="247065"/>
                </a:lnTo>
                <a:close/>
              </a:path>
              <a:path w="938530" h="381635">
                <a:moveTo>
                  <a:pt x="554697" y="134315"/>
                </a:moveTo>
                <a:lnTo>
                  <a:pt x="552996" y="125920"/>
                </a:lnTo>
                <a:lnTo>
                  <a:pt x="548386" y="119075"/>
                </a:lnTo>
                <a:lnTo>
                  <a:pt x="541528" y="114465"/>
                </a:lnTo>
                <a:lnTo>
                  <a:pt x="533133" y="112776"/>
                </a:lnTo>
                <a:lnTo>
                  <a:pt x="524751" y="114465"/>
                </a:lnTo>
                <a:lnTo>
                  <a:pt x="517893" y="119062"/>
                </a:lnTo>
                <a:lnTo>
                  <a:pt x="513270" y="125907"/>
                </a:lnTo>
                <a:lnTo>
                  <a:pt x="511581" y="134315"/>
                </a:lnTo>
                <a:lnTo>
                  <a:pt x="513270" y="142709"/>
                </a:lnTo>
                <a:lnTo>
                  <a:pt x="517893" y="149567"/>
                </a:lnTo>
                <a:lnTo>
                  <a:pt x="524751" y="154178"/>
                </a:lnTo>
                <a:lnTo>
                  <a:pt x="533133" y="155879"/>
                </a:lnTo>
                <a:lnTo>
                  <a:pt x="541528" y="154178"/>
                </a:lnTo>
                <a:lnTo>
                  <a:pt x="548386" y="149555"/>
                </a:lnTo>
                <a:lnTo>
                  <a:pt x="552996" y="142697"/>
                </a:lnTo>
                <a:lnTo>
                  <a:pt x="554697" y="134315"/>
                </a:lnTo>
                <a:close/>
              </a:path>
              <a:path w="938530" h="381635">
                <a:moveTo>
                  <a:pt x="554697" y="21577"/>
                </a:moveTo>
                <a:lnTo>
                  <a:pt x="552996" y="13195"/>
                </a:lnTo>
                <a:lnTo>
                  <a:pt x="548386" y="6350"/>
                </a:lnTo>
                <a:lnTo>
                  <a:pt x="541528" y="1739"/>
                </a:lnTo>
                <a:lnTo>
                  <a:pt x="533133" y="38"/>
                </a:lnTo>
                <a:lnTo>
                  <a:pt x="524751" y="1727"/>
                </a:lnTo>
                <a:lnTo>
                  <a:pt x="517893" y="6337"/>
                </a:lnTo>
                <a:lnTo>
                  <a:pt x="513270" y="13182"/>
                </a:lnTo>
                <a:lnTo>
                  <a:pt x="511581" y="21577"/>
                </a:lnTo>
                <a:lnTo>
                  <a:pt x="513270" y="29984"/>
                </a:lnTo>
                <a:lnTo>
                  <a:pt x="517893" y="36830"/>
                </a:lnTo>
                <a:lnTo>
                  <a:pt x="524751" y="41452"/>
                </a:lnTo>
                <a:lnTo>
                  <a:pt x="533133" y="43154"/>
                </a:lnTo>
                <a:lnTo>
                  <a:pt x="541528" y="41452"/>
                </a:lnTo>
                <a:lnTo>
                  <a:pt x="548386" y="36830"/>
                </a:lnTo>
                <a:lnTo>
                  <a:pt x="552996" y="29972"/>
                </a:lnTo>
                <a:lnTo>
                  <a:pt x="554697" y="21577"/>
                </a:lnTo>
                <a:close/>
              </a:path>
              <a:path w="938530" h="381635">
                <a:moveTo>
                  <a:pt x="682599" y="359803"/>
                </a:moveTo>
                <a:lnTo>
                  <a:pt x="680897" y="351421"/>
                </a:lnTo>
                <a:lnTo>
                  <a:pt x="676287" y="344576"/>
                </a:lnTo>
                <a:lnTo>
                  <a:pt x="669429" y="339953"/>
                </a:lnTo>
                <a:lnTo>
                  <a:pt x="661035" y="338264"/>
                </a:lnTo>
                <a:lnTo>
                  <a:pt x="652653" y="339953"/>
                </a:lnTo>
                <a:lnTo>
                  <a:pt x="645795" y="344563"/>
                </a:lnTo>
                <a:lnTo>
                  <a:pt x="641172" y="351409"/>
                </a:lnTo>
                <a:lnTo>
                  <a:pt x="639483" y="359803"/>
                </a:lnTo>
                <a:lnTo>
                  <a:pt x="641172" y="368211"/>
                </a:lnTo>
                <a:lnTo>
                  <a:pt x="645795" y="375056"/>
                </a:lnTo>
                <a:lnTo>
                  <a:pt x="652653" y="379679"/>
                </a:lnTo>
                <a:lnTo>
                  <a:pt x="661035" y="381368"/>
                </a:lnTo>
                <a:lnTo>
                  <a:pt x="669429" y="379679"/>
                </a:lnTo>
                <a:lnTo>
                  <a:pt x="676287" y="375043"/>
                </a:lnTo>
                <a:lnTo>
                  <a:pt x="680897" y="368198"/>
                </a:lnTo>
                <a:lnTo>
                  <a:pt x="682599" y="359803"/>
                </a:lnTo>
                <a:close/>
              </a:path>
              <a:path w="938530" h="381635">
                <a:moveTo>
                  <a:pt x="682599" y="247078"/>
                </a:moveTo>
                <a:lnTo>
                  <a:pt x="680897" y="238696"/>
                </a:lnTo>
                <a:lnTo>
                  <a:pt x="676287" y="231851"/>
                </a:lnTo>
                <a:lnTo>
                  <a:pt x="669429" y="227228"/>
                </a:lnTo>
                <a:lnTo>
                  <a:pt x="661035" y="225539"/>
                </a:lnTo>
                <a:lnTo>
                  <a:pt x="652653" y="227228"/>
                </a:lnTo>
                <a:lnTo>
                  <a:pt x="645795" y="231838"/>
                </a:lnTo>
                <a:lnTo>
                  <a:pt x="641172" y="238683"/>
                </a:lnTo>
                <a:lnTo>
                  <a:pt x="639483" y="247078"/>
                </a:lnTo>
                <a:lnTo>
                  <a:pt x="641172" y="255473"/>
                </a:lnTo>
                <a:lnTo>
                  <a:pt x="645795" y="262331"/>
                </a:lnTo>
                <a:lnTo>
                  <a:pt x="652653" y="266954"/>
                </a:lnTo>
                <a:lnTo>
                  <a:pt x="661035" y="268643"/>
                </a:lnTo>
                <a:lnTo>
                  <a:pt x="669429" y="266941"/>
                </a:lnTo>
                <a:lnTo>
                  <a:pt x="676287" y="262318"/>
                </a:lnTo>
                <a:lnTo>
                  <a:pt x="680897" y="255460"/>
                </a:lnTo>
                <a:lnTo>
                  <a:pt x="682599" y="247078"/>
                </a:lnTo>
                <a:close/>
              </a:path>
              <a:path w="938530" h="381635">
                <a:moveTo>
                  <a:pt x="682599" y="134315"/>
                </a:moveTo>
                <a:lnTo>
                  <a:pt x="680897" y="125933"/>
                </a:lnTo>
                <a:lnTo>
                  <a:pt x="676287" y="119087"/>
                </a:lnTo>
                <a:lnTo>
                  <a:pt x="669429" y="114477"/>
                </a:lnTo>
                <a:lnTo>
                  <a:pt x="661035" y="112776"/>
                </a:lnTo>
                <a:lnTo>
                  <a:pt x="652653" y="114465"/>
                </a:lnTo>
                <a:lnTo>
                  <a:pt x="645795" y="119075"/>
                </a:lnTo>
                <a:lnTo>
                  <a:pt x="641172" y="125920"/>
                </a:lnTo>
                <a:lnTo>
                  <a:pt x="639483" y="134315"/>
                </a:lnTo>
                <a:lnTo>
                  <a:pt x="641172" y="142722"/>
                </a:lnTo>
                <a:lnTo>
                  <a:pt x="645795" y="149580"/>
                </a:lnTo>
                <a:lnTo>
                  <a:pt x="652653" y="154190"/>
                </a:lnTo>
                <a:lnTo>
                  <a:pt x="661035" y="155892"/>
                </a:lnTo>
                <a:lnTo>
                  <a:pt x="669429" y="154190"/>
                </a:lnTo>
                <a:lnTo>
                  <a:pt x="676287" y="149567"/>
                </a:lnTo>
                <a:lnTo>
                  <a:pt x="680897" y="142709"/>
                </a:lnTo>
                <a:lnTo>
                  <a:pt x="682599" y="134315"/>
                </a:lnTo>
                <a:close/>
              </a:path>
              <a:path w="938530" h="381635">
                <a:moveTo>
                  <a:pt x="682599" y="21590"/>
                </a:moveTo>
                <a:lnTo>
                  <a:pt x="680897" y="13208"/>
                </a:lnTo>
                <a:lnTo>
                  <a:pt x="676287" y="6362"/>
                </a:lnTo>
                <a:lnTo>
                  <a:pt x="669429" y="1739"/>
                </a:lnTo>
                <a:lnTo>
                  <a:pt x="661035" y="50"/>
                </a:lnTo>
                <a:lnTo>
                  <a:pt x="652653" y="1739"/>
                </a:lnTo>
                <a:lnTo>
                  <a:pt x="645795" y="6350"/>
                </a:lnTo>
                <a:lnTo>
                  <a:pt x="641172" y="13195"/>
                </a:lnTo>
                <a:lnTo>
                  <a:pt x="639483" y="21590"/>
                </a:lnTo>
                <a:lnTo>
                  <a:pt x="641172" y="29984"/>
                </a:lnTo>
                <a:lnTo>
                  <a:pt x="645795" y="36842"/>
                </a:lnTo>
                <a:lnTo>
                  <a:pt x="652653" y="41465"/>
                </a:lnTo>
                <a:lnTo>
                  <a:pt x="661035" y="43154"/>
                </a:lnTo>
                <a:lnTo>
                  <a:pt x="669429" y="41465"/>
                </a:lnTo>
                <a:lnTo>
                  <a:pt x="676287" y="36830"/>
                </a:lnTo>
                <a:lnTo>
                  <a:pt x="680897" y="29984"/>
                </a:lnTo>
                <a:lnTo>
                  <a:pt x="682599" y="21590"/>
                </a:lnTo>
                <a:close/>
              </a:path>
              <a:path w="938530" h="381635">
                <a:moveTo>
                  <a:pt x="810475" y="359816"/>
                </a:moveTo>
                <a:lnTo>
                  <a:pt x="808774" y="351434"/>
                </a:lnTo>
                <a:lnTo>
                  <a:pt x="804151" y="344589"/>
                </a:lnTo>
                <a:lnTo>
                  <a:pt x="797306" y="339966"/>
                </a:lnTo>
                <a:lnTo>
                  <a:pt x="788911" y="338277"/>
                </a:lnTo>
                <a:lnTo>
                  <a:pt x="780516" y="339966"/>
                </a:lnTo>
                <a:lnTo>
                  <a:pt x="773671" y="344576"/>
                </a:lnTo>
                <a:lnTo>
                  <a:pt x="769048" y="351421"/>
                </a:lnTo>
                <a:lnTo>
                  <a:pt x="767359" y="359816"/>
                </a:lnTo>
                <a:lnTo>
                  <a:pt x="769048" y="368211"/>
                </a:lnTo>
                <a:lnTo>
                  <a:pt x="773671" y="375069"/>
                </a:lnTo>
                <a:lnTo>
                  <a:pt x="780516" y="379691"/>
                </a:lnTo>
                <a:lnTo>
                  <a:pt x="788911" y="381381"/>
                </a:lnTo>
                <a:lnTo>
                  <a:pt x="797306" y="379679"/>
                </a:lnTo>
                <a:lnTo>
                  <a:pt x="804151" y="375056"/>
                </a:lnTo>
                <a:lnTo>
                  <a:pt x="808774" y="368198"/>
                </a:lnTo>
                <a:lnTo>
                  <a:pt x="810475" y="359816"/>
                </a:lnTo>
                <a:close/>
              </a:path>
              <a:path w="938530" h="381635">
                <a:moveTo>
                  <a:pt x="810475" y="247091"/>
                </a:moveTo>
                <a:lnTo>
                  <a:pt x="808774" y="238696"/>
                </a:lnTo>
                <a:lnTo>
                  <a:pt x="804151" y="231851"/>
                </a:lnTo>
                <a:lnTo>
                  <a:pt x="797306" y="227241"/>
                </a:lnTo>
                <a:lnTo>
                  <a:pt x="788911" y="225552"/>
                </a:lnTo>
                <a:lnTo>
                  <a:pt x="780516" y="227241"/>
                </a:lnTo>
                <a:lnTo>
                  <a:pt x="773671" y="231838"/>
                </a:lnTo>
                <a:lnTo>
                  <a:pt x="769048" y="238683"/>
                </a:lnTo>
                <a:lnTo>
                  <a:pt x="767359" y="247091"/>
                </a:lnTo>
                <a:lnTo>
                  <a:pt x="769048" y="255485"/>
                </a:lnTo>
                <a:lnTo>
                  <a:pt x="773671" y="262343"/>
                </a:lnTo>
                <a:lnTo>
                  <a:pt x="780516" y="266954"/>
                </a:lnTo>
                <a:lnTo>
                  <a:pt x="788911" y="268655"/>
                </a:lnTo>
                <a:lnTo>
                  <a:pt x="797306" y="266954"/>
                </a:lnTo>
                <a:lnTo>
                  <a:pt x="804151" y="262331"/>
                </a:lnTo>
                <a:lnTo>
                  <a:pt x="808774" y="255473"/>
                </a:lnTo>
                <a:lnTo>
                  <a:pt x="810475" y="247091"/>
                </a:lnTo>
                <a:close/>
              </a:path>
              <a:path w="938530" h="381635">
                <a:moveTo>
                  <a:pt x="810475" y="134327"/>
                </a:moveTo>
                <a:lnTo>
                  <a:pt x="808774" y="125945"/>
                </a:lnTo>
                <a:lnTo>
                  <a:pt x="804151" y="119100"/>
                </a:lnTo>
                <a:lnTo>
                  <a:pt x="797306" y="114477"/>
                </a:lnTo>
                <a:lnTo>
                  <a:pt x="788911" y="112788"/>
                </a:lnTo>
                <a:lnTo>
                  <a:pt x="780516" y="114477"/>
                </a:lnTo>
                <a:lnTo>
                  <a:pt x="773671" y="119087"/>
                </a:lnTo>
                <a:lnTo>
                  <a:pt x="769048" y="125933"/>
                </a:lnTo>
                <a:lnTo>
                  <a:pt x="767359" y="134327"/>
                </a:lnTo>
                <a:lnTo>
                  <a:pt x="769048" y="142735"/>
                </a:lnTo>
                <a:lnTo>
                  <a:pt x="773671" y="149580"/>
                </a:lnTo>
                <a:lnTo>
                  <a:pt x="780516" y="154203"/>
                </a:lnTo>
                <a:lnTo>
                  <a:pt x="788911" y="155892"/>
                </a:lnTo>
                <a:lnTo>
                  <a:pt x="797306" y="154203"/>
                </a:lnTo>
                <a:lnTo>
                  <a:pt x="804151" y="149567"/>
                </a:lnTo>
                <a:lnTo>
                  <a:pt x="808774" y="142722"/>
                </a:lnTo>
                <a:lnTo>
                  <a:pt x="810475" y="134327"/>
                </a:lnTo>
                <a:close/>
              </a:path>
              <a:path w="938530" h="381635">
                <a:moveTo>
                  <a:pt x="810475" y="21602"/>
                </a:moveTo>
                <a:lnTo>
                  <a:pt x="808774" y="13220"/>
                </a:lnTo>
                <a:lnTo>
                  <a:pt x="804151" y="6375"/>
                </a:lnTo>
                <a:lnTo>
                  <a:pt x="797306" y="1752"/>
                </a:lnTo>
                <a:lnTo>
                  <a:pt x="788911" y="63"/>
                </a:lnTo>
                <a:lnTo>
                  <a:pt x="780516" y="1752"/>
                </a:lnTo>
                <a:lnTo>
                  <a:pt x="773671" y="6362"/>
                </a:lnTo>
                <a:lnTo>
                  <a:pt x="769048" y="13208"/>
                </a:lnTo>
                <a:lnTo>
                  <a:pt x="767359" y="21602"/>
                </a:lnTo>
                <a:lnTo>
                  <a:pt x="769048" y="29997"/>
                </a:lnTo>
                <a:lnTo>
                  <a:pt x="773671" y="36855"/>
                </a:lnTo>
                <a:lnTo>
                  <a:pt x="780516" y="41478"/>
                </a:lnTo>
                <a:lnTo>
                  <a:pt x="788911" y="43167"/>
                </a:lnTo>
                <a:lnTo>
                  <a:pt x="797306" y="41465"/>
                </a:lnTo>
                <a:lnTo>
                  <a:pt x="804151" y="36842"/>
                </a:lnTo>
                <a:lnTo>
                  <a:pt x="808774" y="29984"/>
                </a:lnTo>
                <a:lnTo>
                  <a:pt x="810475" y="21602"/>
                </a:lnTo>
                <a:close/>
              </a:path>
              <a:path w="938530" h="381635">
                <a:moveTo>
                  <a:pt x="938377" y="359829"/>
                </a:moveTo>
                <a:lnTo>
                  <a:pt x="936675" y="351434"/>
                </a:lnTo>
                <a:lnTo>
                  <a:pt x="932053" y="344589"/>
                </a:lnTo>
                <a:lnTo>
                  <a:pt x="925207" y="339979"/>
                </a:lnTo>
                <a:lnTo>
                  <a:pt x="916813" y="338289"/>
                </a:lnTo>
                <a:lnTo>
                  <a:pt x="908418" y="339979"/>
                </a:lnTo>
                <a:lnTo>
                  <a:pt x="901573" y="344589"/>
                </a:lnTo>
                <a:lnTo>
                  <a:pt x="896950" y="351434"/>
                </a:lnTo>
                <a:lnTo>
                  <a:pt x="895261" y="359829"/>
                </a:lnTo>
                <a:lnTo>
                  <a:pt x="896950" y="368223"/>
                </a:lnTo>
                <a:lnTo>
                  <a:pt x="901573" y="375081"/>
                </a:lnTo>
                <a:lnTo>
                  <a:pt x="908418" y="379704"/>
                </a:lnTo>
                <a:lnTo>
                  <a:pt x="916813" y="381393"/>
                </a:lnTo>
                <a:lnTo>
                  <a:pt x="925207" y="379691"/>
                </a:lnTo>
                <a:lnTo>
                  <a:pt x="932053" y="375069"/>
                </a:lnTo>
                <a:lnTo>
                  <a:pt x="936675" y="368211"/>
                </a:lnTo>
                <a:lnTo>
                  <a:pt x="938377" y="359829"/>
                </a:lnTo>
                <a:close/>
              </a:path>
              <a:path w="938530" h="381635">
                <a:moveTo>
                  <a:pt x="938377" y="247091"/>
                </a:moveTo>
                <a:lnTo>
                  <a:pt x="936675" y="238709"/>
                </a:lnTo>
                <a:lnTo>
                  <a:pt x="932053" y="231863"/>
                </a:lnTo>
                <a:lnTo>
                  <a:pt x="925207" y="227253"/>
                </a:lnTo>
                <a:lnTo>
                  <a:pt x="916813" y="225552"/>
                </a:lnTo>
                <a:lnTo>
                  <a:pt x="908418" y="227241"/>
                </a:lnTo>
                <a:lnTo>
                  <a:pt x="901573" y="231851"/>
                </a:lnTo>
                <a:lnTo>
                  <a:pt x="896950" y="238696"/>
                </a:lnTo>
                <a:lnTo>
                  <a:pt x="895261" y="247091"/>
                </a:lnTo>
                <a:lnTo>
                  <a:pt x="896950" y="255498"/>
                </a:lnTo>
                <a:lnTo>
                  <a:pt x="901573" y="262356"/>
                </a:lnTo>
                <a:lnTo>
                  <a:pt x="908418" y="266966"/>
                </a:lnTo>
                <a:lnTo>
                  <a:pt x="916813" y="268668"/>
                </a:lnTo>
                <a:lnTo>
                  <a:pt x="925207" y="266966"/>
                </a:lnTo>
                <a:lnTo>
                  <a:pt x="932053" y="262343"/>
                </a:lnTo>
                <a:lnTo>
                  <a:pt x="936675" y="255485"/>
                </a:lnTo>
                <a:lnTo>
                  <a:pt x="938377" y="247091"/>
                </a:lnTo>
                <a:close/>
              </a:path>
              <a:path w="938530" h="381635">
                <a:moveTo>
                  <a:pt x="938377" y="134340"/>
                </a:moveTo>
                <a:lnTo>
                  <a:pt x="936675" y="125958"/>
                </a:lnTo>
                <a:lnTo>
                  <a:pt x="932053" y="119113"/>
                </a:lnTo>
                <a:lnTo>
                  <a:pt x="925207" y="114490"/>
                </a:lnTo>
                <a:lnTo>
                  <a:pt x="916813" y="112801"/>
                </a:lnTo>
                <a:lnTo>
                  <a:pt x="908418" y="114490"/>
                </a:lnTo>
                <a:lnTo>
                  <a:pt x="901573" y="119100"/>
                </a:lnTo>
                <a:lnTo>
                  <a:pt x="896950" y="125945"/>
                </a:lnTo>
                <a:lnTo>
                  <a:pt x="895261" y="134340"/>
                </a:lnTo>
                <a:lnTo>
                  <a:pt x="896950" y="142735"/>
                </a:lnTo>
                <a:lnTo>
                  <a:pt x="901573" y="149593"/>
                </a:lnTo>
                <a:lnTo>
                  <a:pt x="908418" y="154216"/>
                </a:lnTo>
                <a:lnTo>
                  <a:pt x="916813" y="155905"/>
                </a:lnTo>
                <a:lnTo>
                  <a:pt x="925207" y="154203"/>
                </a:lnTo>
                <a:lnTo>
                  <a:pt x="932053" y="149580"/>
                </a:lnTo>
                <a:lnTo>
                  <a:pt x="936675" y="142722"/>
                </a:lnTo>
                <a:lnTo>
                  <a:pt x="938377" y="134340"/>
                </a:lnTo>
                <a:close/>
              </a:path>
              <a:path w="938530" h="381635">
                <a:moveTo>
                  <a:pt x="938377" y="21615"/>
                </a:moveTo>
                <a:lnTo>
                  <a:pt x="936675" y="13220"/>
                </a:lnTo>
                <a:lnTo>
                  <a:pt x="932053" y="6375"/>
                </a:lnTo>
                <a:lnTo>
                  <a:pt x="925207" y="1765"/>
                </a:lnTo>
                <a:lnTo>
                  <a:pt x="916813" y="76"/>
                </a:lnTo>
                <a:lnTo>
                  <a:pt x="908418" y="1765"/>
                </a:lnTo>
                <a:lnTo>
                  <a:pt x="901573" y="6375"/>
                </a:lnTo>
                <a:lnTo>
                  <a:pt x="896950" y="13220"/>
                </a:lnTo>
                <a:lnTo>
                  <a:pt x="895261" y="21615"/>
                </a:lnTo>
                <a:lnTo>
                  <a:pt x="896950" y="30010"/>
                </a:lnTo>
                <a:lnTo>
                  <a:pt x="901573" y="36868"/>
                </a:lnTo>
                <a:lnTo>
                  <a:pt x="908418" y="41478"/>
                </a:lnTo>
                <a:lnTo>
                  <a:pt x="916813" y="43180"/>
                </a:lnTo>
                <a:lnTo>
                  <a:pt x="925207" y="41478"/>
                </a:lnTo>
                <a:lnTo>
                  <a:pt x="932053" y="36855"/>
                </a:lnTo>
                <a:lnTo>
                  <a:pt x="936675" y="29997"/>
                </a:lnTo>
                <a:lnTo>
                  <a:pt x="938377" y="21615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14800" y="2058023"/>
            <a:ext cx="1899431" cy="92076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50495" indent="346075" algn="just">
              <a:lnSpc>
                <a:spcPct val="100000"/>
              </a:lnSpc>
              <a:spcBef>
                <a:spcPts val="360"/>
              </a:spcBef>
            </a:pPr>
            <a:r>
              <a:rPr sz="1600" spc="-50">
                <a:solidFill>
                  <a:srgbClr val="474E51"/>
                </a:solidFill>
                <a:latin typeface="Museo Sans 300" panose="02000000000000000000"/>
                <a:cs typeface="Arial"/>
              </a:rPr>
              <a:t>(€276.1</a:t>
            </a:r>
            <a:r>
              <a:rPr sz="1600" spc="-6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6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billion)</a:t>
            </a:r>
            <a:endParaRPr sz="1600">
              <a:latin typeface="Museo Sans 300" panose="02000000000000000000"/>
              <a:cs typeface="Arial"/>
            </a:endParaRPr>
          </a:p>
          <a:p>
            <a:pPr marL="38100" marR="30480" indent="112395" algn="r">
              <a:lnSpc>
                <a:spcPts val="1510"/>
              </a:lnSpc>
              <a:spcBef>
                <a:spcPts val="430"/>
              </a:spcBef>
            </a:pPr>
            <a:r>
              <a:rPr sz="1400" spc="55">
                <a:solidFill>
                  <a:srgbClr val="474E51"/>
                </a:solidFill>
                <a:latin typeface="Museo Sans 300" panose="02000000000000000000"/>
                <a:cs typeface="Arial"/>
              </a:rPr>
              <a:t>of</a:t>
            </a:r>
            <a:r>
              <a:rPr sz="1400" spc="-5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75">
                <a:solidFill>
                  <a:srgbClr val="474E51"/>
                </a:solidFill>
                <a:latin typeface="Museo Sans 300" panose="02000000000000000000"/>
                <a:cs typeface="Arial"/>
              </a:rPr>
              <a:t>FMCG</a:t>
            </a:r>
            <a:r>
              <a:rPr sz="1400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474E51"/>
                </a:solidFill>
                <a:latin typeface="Museo Sans 300" panose="02000000000000000000"/>
                <a:cs typeface="Arial"/>
              </a:rPr>
              <a:t>goods</a:t>
            </a:r>
            <a:r>
              <a:rPr sz="1400" spc="-3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1400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are</a:t>
            </a:r>
            <a:r>
              <a:rPr sz="1400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474E51"/>
                </a:solidFill>
                <a:latin typeface="Museo Sans 300" panose="02000000000000000000"/>
                <a:cs typeface="Arial"/>
              </a:rPr>
              <a:t>traded</a:t>
            </a:r>
            <a:r>
              <a:rPr sz="1400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 b="1" spc="50">
                <a:solidFill>
                  <a:srgbClr val="D4D700"/>
                </a:solidFill>
                <a:latin typeface="Museo Sans 300" panose="02000000000000000000"/>
                <a:cs typeface="Arial"/>
              </a:rPr>
              <a:t>within</a:t>
            </a:r>
            <a:r>
              <a:rPr sz="1400" b="1" spc="-5">
                <a:solidFill>
                  <a:schemeClr val="tx1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474E51"/>
                </a:solidFill>
                <a:latin typeface="Museo Sans 300" panose="02000000000000000000"/>
                <a:cs typeface="Arial"/>
              </a:rPr>
              <a:t>the</a:t>
            </a:r>
            <a:r>
              <a:rPr sz="1400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br>
              <a:rPr lang="en-US" sz="1400" spc="-55">
                <a:solidFill>
                  <a:srgbClr val="474E51"/>
                </a:solidFill>
                <a:latin typeface="Museo Sans 300" panose="02000000000000000000"/>
                <a:cs typeface="Arial"/>
              </a:rPr>
            </a:br>
            <a:r>
              <a:rPr sz="1400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EU’s </a:t>
            </a:r>
            <a:r>
              <a:rPr sz="1400" spc="-25">
                <a:solidFill>
                  <a:srgbClr val="474E51"/>
                </a:solidFill>
                <a:latin typeface="Museo Sans 300" panose="02000000000000000000"/>
                <a:cs typeface="Arial"/>
              </a:rPr>
              <a:t>single</a:t>
            </a:r>
            <a:r>
              <a:rPr sz="1400" spc="-4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474E51"/>
                </a:solidFill>
                <a:latin typeface="Museo Sans 300" panose="02000000000000000000"/>
                <a:cs typeface="Arial"/>
              </a:rPr>
              <a:t>market</a:t>
            </a:r>
            <a:endParaRPr sz="1575" baseline="26455">
              <a:latin typeface="Museo Sans 300" panose="02000000000000000000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045930" y="1411224"/>
            <a:ext cx="5394325" cy="628015"/>
            <a:chOff x="5380101" y="1411224"/>
            <a:chExt cx="5394325" cy="628015"/>
          </a:xfrm>
        </p:grpSpPr>
        <p:sp>
          <p:nvSpPr>
            <p:cNvPr id="36" name="object 36"/>
            <p:cNvSpPr/>
            <p:nvPr/>
          </p:nvSpPr>
          <p:spPr>
            <a:xfrm>
              <a:off x="5389626" y="1480566"/>
              <a:ext cx="1298575" cy="548640"/>
            </a:xfrm>
            <a:custGeom>
              <a:avLst/>
              <a:gdLst/>
              <a:ahLst/>
              <a:cxnLst/>
              <a:rect l="l" t="t" r="r" b="b"/>
              <a:pathLst>
                <a:path w="1298575" h="548639">
                  <a:moveTo>
                    <a:pt x="0" y="548639"/>
                  </a:moveTo>
                  <a:lnTo>
                    <a:pt x="0" y="0"/>
                  </a:lnTo>
                  <a:lnTo>
                    <a:pt x="1298448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9400" y="1411224"/>
              <a:ext cx="132588" cy="13258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448038" y="1480566"/>
              <a:ext cx="1316990" cy="548640"/>
            </a:xfrm>
            <a:custGeom>
              <a:avLst/>
              <a:gdLst/>
              <a:ahLst/>
              <a:cxnLst/>
              <a:rect l="l" t="t" r="r" b="b"/>
              <a:pathLst>
                <a:path w="1316990" h="548639">
                  <a:moveTo>
                    <a:pt x="1316735" y="548639"/>
                  </a:moveTo>
                  <a:lnTo>
                    <a:pt x="131673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80220" y="1411224"/>
              <a:ext cx="134111" cy="132588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197161" y="1591801"/>
            <a:ext cx="51168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16730" algn="l"/>
              </a:tabLst>
            </a:pPr>
            <a:r>
              <a:rPr sz="3200" b="1" spc="-25">
                <a:solidFill>
                  <a:srgbClr val="D4D700"/>
                </a:solidFill>
                <a:latin typeface="Museo Sans 300" panose="02000000000000000000"/>
                <a:cs typeface="Arial"/>
              </a:rPr>
              <a:t>61%</a:t>
            </a:r>
            <a:r>
              <a:rPr sz="3200" b="1">
                <a:solidFill>
                  <a:srgbClr val="D4D700"/>
                </a:solidFill>
                <a:latin typeface="Museo Sans 300" panose="02000000000000000000"/>
                <a:cs typeface="Arial"/>
              </a:rPr>
              <a:t>	</a:t>
            </a:r>
            <a:r>
              <a:rPr sz="3200" b="1" spc="-50">
                <a:solidFill>
                  <a:srgbClr val="00B7F0"/>
                </a:solidFill>
                <a:latin typeface="Museo Sans 300" panose="02000000000000000000"/>
                <a:cs typeface="Arial"/>
              </a:rPr>
              <a:t>39%</a:t>
            </a:r>
            <a:endParaRPr sz="3200">
              <a:latin typeface="Museo Sans 300" panose="02000000000000000000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75982" y="2058023"/>
            <a:ext cx="1507490" cy="72840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60"/>
              </a:spcBef>
            </a:pPr>
            <a:r>
              <a:rPr sz="1600" spc="-45">
                <a:solidFill>
                  <a:srgbClr val="474E51"/>
                </a:solidFill>
                <a:latin typeface="Museo Sans 300" panose="02000000000000000000"/>
                <a:cs typeface="Arial"/>
              </a:rPr>
              <a:t>(€174.8</a:t>
            </a:r>
            <a:r>
              <a:rPr sz="1600" spc="-6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6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billion)</a:t>
            </a:r>
            <a:endParaRPr sz="1600">
              <a:latin typeface="Museo Sans 300" panose="02000000000000000000"/>
              <a:cs typeface="Arial"/>
            </a:endParaRPr>
          </a:p>
          <a:p>
            <a:pPr marL="38100" marR="30480">
              <a:lnSpc>
                <a:spcPts val="1510"/>
              </a:lnSpc>
              <a:spcBef>
                <a:spcPts val="430"/>
              </a:spcBef>
            </a:pPr>
            <a:r>
              <a:rPr sz="1400" spc="-30">
                <a:solidFill>
                  <a:srgbClr val="474E51"/>
                </a:solidFill>
                <a:latin typeface="Museo Sans 300" panose="02000000000000000000"/>
                <a:cs typeface="Arial"/>
              </a:rPr>
              <a:t>are</a:t>
            </a:r>
            <a:r>
              <a:rPr sz="1400" spc="-7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474E51"/>
                </a:solidFill>
                <a:latin typeface="Museo Sans 300" panose="02000000000000000000"/>
                <a:cs typeface="Arial"/>
              </a:rPr>
              <a:t>exported </a:t>
            </a:r>
            <a:r>
              <a:rPr sz="1400" b="1" spc="-10">
                <a:solidFill>
                  <a:srgbClr val="00B7F0"/>
                </a:solidFill>
                <a:latin typeface="Museo Sans 300" panose="02000000000000000000"/>
                <a:cs typeface="Arial"/>
              </a:rPr>
              <a:t>outside</a:t>
            </a:r>
            <a:r>
              <a:rPr sz="1400" spc="-10">
                <a:solidFill>
                  <a:srgbClr val="00B7F0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55">
                <a:solidFill>
                  <a:srgbClr val="474E51"/>
                </a:solidFill>
                <a:latin typeface="Museo Sans 300" panose="02000000000000000000"/>
                <a:cs typeface="Arial"/>
              </a:rPr>
              <a:t>of</a:t>
            </a:r>
            <a:r>
              <a:rPr sz="1400"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>
                <a:solidFill>
                  <a:srgbClr val="474E51"/>
                </a:solidFill>
                <a:latin typeface="Museo Sans 300" panose="02000000000000000000"/>
                <a:cs typeface="Arial"/>
              </a:rPr>
              <a:t>the</a:t>
            </a:r>
            <a:r>
              <a:rPr sz="1400" spc="-4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400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EU</a:t>
            </a:r>
            <a:endParaRPr sz="1575" baseline="26455">
              <a:latin typeface="Museo Sans 300" panose="02000000000000000000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458200" y="3138570"/>
            <a:ext cx="14077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20">
                <a:solidFill>
                  <a:srgbClr val="FFFFFF"/>
                </a:solidFill>
                <a:latin typeface="Museo Sans 300" panose="02000000000000000000"/>
                <a:cs typeface="Arial"/>
              </a:rPr>
              <a:t>6,8%</a:t>
            </a:r>
            <a:endParaRPr sz="4800">
              <a:latin typeface="Museo Sans 300" panose="02000000000000000000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977320" y="3308129"/>
            <a:ext cx="2198115" cy="46320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8100" marR="30480">
              <a:lnSpc>
                <a:spcPts val="1630"/>
              </a:lnSpc>
              <a:spcBef>
                <a:spcPts val="390"/>
              </a:spcBef>
            </a:pPr>
            <a:r>
              <a:rPr sz="1600" spc="75">
                <a:solidFill>
                  <a:srgbClr val="FFFFFF"/>
                </a:solidFill>
                <a:latin typeface="Museo Sans 300" panose="02000000000000000000"/>
                <a:cs typeface="Arial"/>
              </a:rPr>
              <a:t>of</a:t>
            </a:r>
            <a:r>
              <a:rPr sz="1600" spc="-1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600" spc="40">
                <a:solidFill>
                  <a:srgbClr val="FFFFFF"/>
                </a:solidFill>
                <a:latin typeface="Museo Sans 300" panose="02000000000000000000"/>
                <a:cs typeface="Arial"/>
              </a:rPr>
              <a:t>total </a:t>
            </a:r>
            <a:br>
              <a:rPr lang="pt-PT" sz="1600" spc="40">
                <a:solidFill>
                  <a:srgbClr val="FFFFFF"/>
                </a:solidFill>
                <a:latin typeface="Museo Sans 300" panose="02000000000000000000"/>
                <a:cs typeface="Arial"/>
              </a:rPr>
            </a:br>
            <a:r>
              <a:rPr sz="1600" b="1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Extra-</a:t>
            </a:r>
            <a:r>
              <a:rPr sz="1600" b="1" spc="-35">
                <a:solidFill>
                  <a:srgbClr val="FFFFFF"/>
                </a:solidFill>
                <a:latin typeface="Museo Sans 300" panose="02000000000000000000"/>
                <a:cs typeface="Arial"/>
              </a:rPr>
              <a:t>EU27 </a:t>
            </a:r>
            <a:r>
              <a:rPr sz="16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trade</a:t>
            </a:r>
            <a:endParaRPr sz="1575" baseline="26455">
              <a:latin typeface="Museo Sans 300" panose="02000000000000000000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026625" y="3124200"/>
            <a:ext cx="13830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60">
                <a:solidFill>
                  <a:srgbClr val="FFFFFF"/>
                </a:solidFill>
                <a:latin typeface="Museo Sans 300" panose="02000000000000000000"/>
                <a:cs typeface="Arial"/>
              </a:rPr>
              <a:t>6,5%</a:t>
            </a:r>
            <a:endParaRPr sz="4800">
              <a:latin typeface="Museo Sans 300" panose="02000000000000000000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21080" y="3287433"/>
            <a:ext cx="1763395" cy="47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775"/>
              </a:lnSpc>
              <a:spcBef>
                <a:spcPts val="95"/>
              </a:spcBef>
            </a:pPr>
            <a:r>
              <a:rPr sz="1600" spc="75">
                <a:solidFill>
                  <a:srgbClr val="FFFFFF"/>
                </a:solidFill>
                <a:latin typeface="Museo Sans 300" panose="02000000000000000000"/>
                <a:cs typeface="Arial"/>
              </a:rPr>
              <a:t>of</a:t>
            </a:r>
            <a:r>
              <a:rPr sz="1600" spc="-1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600" spc="40">
                <a:solidFill>
                  <a:srgbClr val="FFFFFF"/>
                </a:solidFill>
                <a:latin typeface="Museo Sans 300" panose="02000000000000000000"/>
                <a:cs typeface="Arial"/>
              </a:rPr>
              <a:t>total</a:t>
            </a:r>
            <a:endParaRPr sz="1600">
              <a:latin typeface="Museo Sans 300" panose="02000000000000000000"/>
              <a:cs typeface="Arial"/>
            </a:endParaRPr>
          </a:p>
          <a:p>
            <a:pPr marL="38100">
              <a:lnSpc>
                <a:spcPts val="1775"/>
              </a:lnSpc>
            </a:pPr>
            <a:r>
              <a:rPr sz="1600" b="1">
                <a:solidFill>
                  <a:srgbClr val="FFFFFF"/>
                </a:solidFill>
                <a:latin typeface="Museo Sans 300" panose="02000000000000000000"/>
                <a:cs typeface="Arial"/>
              </a:rPr>
              <a:t>Intra-</a:t>
            </a:r>
            <a:r>
              <a:rPr sz="1600" b="1" spc="-25">
                <a:solidFill>
                  <a:srgbClr val="FFFFFF"/>
                </a:solidFill>
                <a:latin typeface="Museo Sans 300" panose="02000000000000000000"/>
                <a:cs typeface="Arial"/>
              </a:rPr>
              <a:t>EU27</a:t>
            </a:r>
            <a:r>
              <a:rPr sz="1600" b="1" spc="145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6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trade</a:t>
            </a:r>
            <a:endParaRPr sz="1575" baseline="26455">
              <a:latin typeface="Museo Sans 300" panose="02000000000000000000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22049" y="1287779"/>
            <a:ext cx="1331975" cy="2039111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7728128" y="1455327"/>
            <a:ext cx="920750" cy="1628139"/>
          </a:xfrm>
          <a:custGeom>
            <a:avLst/>
            <a:gdLst/>
            <a:ahLst/>
            <a:cxnLst/>
            <a:rect l="l" t="t" r="r" b="b"/>
            <a:pathLst>
              <a:path w="920750" h="1628139">
                <a:moveTo>
                  <a:pt x="0" y="0"/>
                </a:moveTo>
                <a:lnTo>
                  <a:pt x="0" y="919302"/>
                </a:lnTo>
                <a:lnTo>
                  <a:pt x="586752" y="1627632"/>
                </a:lnTo>
                <a:lnTo>
                  <a:pt x="625334" y="1593907"/>
                </a:lnTo>
                <a:lnTo>
                  <a:pt x="661782" y="1558293"/>
                </a:lnTo>
                <a:lnTo>
                  <a:pt x="696045" y="1520892"/>
                </a:lnTo>
                <a:lnTo>
                  <a:pt x="728075" y="1481808"/>
                </a:lnTo>
                <a:lnTo>
                  <a:pt x="757824" y="1441145"/>
                </a:lnTo>
                <a:lnTo>
                  <a:pt x="785242" y="1399006"/>
                </a:lnTo>
                <a:lnTo>
                  <a:pt x="810280" y="1355497"/>
                </a:lnTo>
                <a:lnTo>
                  <a:pt x="832891" y="1310719"/>
                </a:lnTo>
                <a:lnTo>
                  <a:pt x="853024" y="1264777"/>
                </a:lnTo>
                <a:lnTo>
                  <a:pt x="870632" y="1217775"/>
                </a:lnTo>
                <a:lnTo>
                  <a:pt x="885664" y="1169816"/>
                </a:lnTo>
                <a:lnTo>
                  <a:pt x="898073" y="1121004"/>
                </a:lnTo>
                <a:lnTo>
                  <a:pt x="907810" y="1071443"/>
                </a:lnTo>
                <a:lnTo>
                  <a:pt x="914825" y="1021236"/>
                </a:lnTo>
                <a:lnTo>
                  <a:pt x="919070" y="970488"/>
                </a:lnTo>
                <a:lnTo>
                  <a:pt x="920496" y="919302"/>
                </a:lnTo>
                <a:lnTo>
                  <a:pt x="919220" y="870478"/>
                </a:lnTo>
                <a:lnTo>
                  <a:pt x="915434" y="822318"/>
                </a:lnTo>
                <a:lnTo>
                  <a:pt x="909203" y="774886"/>
                </a:lnTo>
                <a:lnTo>
                  <a:pt x="900590" y="728244"/>
                </a:lnTo>
                <a:lnTo>
                  <a:pt x="889658" y="682457"/>
                </a:lnTo>
                <a:lnTo>
                  <a:pt x="876471" y="637588"/>
                </a:lnTo>
                <a:lnTo>
                  <a:pt x="861093" y="593700"/>
                </a:lnTo>
                <a:lnTo>
                  <a:pt x="843587" y="550857"/>
                </a:lnTo>
                <a:lnTo>
                  <a:pt x="824016" y="509122"/>
                </a:lnTo>
                <a:lnTo>
                  <a:pt x="802446" y="468560"/>
                </a:lnTo>
                <a:lnTo>
                  <a:pt x="778938" y="429233"/>
                </a:lnTo>
                <a:lnTo>
                  <a:pt x="753557" y="391205"/>
                </a:lnTo>
                <a:lnTo>
                  <a:pt x="726367" y="354540"/>
                </a:lnTo>
                <a:lnTo>
                  <a:pt x="697430" y="319301"/>
                </a:lnTo>
                <a:lnTo>
                  <a:pt x="666811" y="285552"/>
                </a:lnTo>
                <a:lnTo>
                  <a:pt x="634573" y="253355"/>
                </a:lnTo>
                <a:lnTo>
                  <a:pt x="600780" y="222776"/>
                </a:lnTo>
                <a:lnTo>
                  <a:pt x="565495" y="193877"/>
                </a:lnTo>
                <a:lnTo>
                  <a:pt x="528782" y="166722"/>
                </a:lnTo>
                <a:lnTo>
                  <a:pt x="490705" y="141374"/>
                </a:lnTo>
                <a:lnTo>
                  <a:pt x="451327" y="117896"/>
                </a:lnTo>
                <a:lnTo>
                  <a:pt x="410712" y="96354"/>
                </a:lnTo>
                <a:lnTo>
                  <a:pt x="368923" y="76809"/>
                </a:lnTo>
                <a:lnTo>
                  <a:pt x="326025" y="59325"/>
                </a:lnTo>
                <a:lnTo>
                  <a:pt x="282080" y="43967"/>
                </a:lnTo>
                <a:lnTo>
                  <a:pt x="237152" y="30797"/>
                </a:lnTo>
                <a:lnTo>
                  <a:pt x="191305" y="19880"/>
                </a:lnTo>
                <a:lnTo>
                  <a:pt x="144603" y="11277"/>
                </a:lnTo>
                <a:lnTo>
                  <a:pt x="97109" y="5054"/>
                </a:lnTo>
                <a:lnTo>
                  <a:pt x="48887" y="12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27788" y="1455419"/>
            <a:ext cx="920750" cy="1628139"/>
          </a:xfrm>
          <a:custGeom>
            <a:avLst/>
            <a:gdLst/>
            <a:ahLst/>
            <a:cxnLst/>
            <a:rect l="l" t="t" r="r" b="b"/>
            <a:pathLst>
              <a:path w="920750" h="1628139">
                <a:moveTo>
                  <a:pt x="0" y="0"/>
                </a:moveTo>
                <a:lnTo>
                  <a:pt x="0" y="108280"/>
                </a:lnTo>
                <a:lnTo>
                  <a:pt x="82689" y="112445"/>
                </a:lnTo>
                <a:lnTo>
                  <a:pt x="129534" y="118574"/>
                </a:lnTo>
                <a:lnTo>
                  <a:pt x="175502" y="127322"/>
                </a:lnTo>
                <a:lnTo>
                  <a:pt x="220515" y="138610"/>
                </a:lnTo>
                <a:lnTo>
                  <a:pt x="264494" y="152361"/>
                </a:lnTo>
                <a:lnTo>
                  <a:pt x="307361" y="168496"/>
                </a:lnTo>
                <a:lnTo>
                  <a:pt x="349037" y="186936"/>
                </a:lnTo>
                <a:lnTo>
                  <a:pt x="389444" y="207605"/>
                </a:lnTo>
                <a:lnTo>
                  <a:pt x="428505" y="230422"/>
                </a:lnTo>
                <a:lnTo>
                  <a:pt x="466139" y="255310"/>
                </a:lnTo>
                <a:lnTo>
                  <a:pt x="502270" y="282191"/>
                </a:lnTo>
                <a:lnTo>
                  <a:pt x="536818" y="310986"/>
                </a:lnTo>
                <a:lnTo>
                  <a:pt x="569706" y="341617"/>
                </a:lnTo>
                <a:lnTo>
                  <a:pt x="600854" y="374007"/>
                </a:lnTo>
                <a:lnTo>
                  <a:pt x="630185" y="408075"/>
                </a:lnTo>
                <a:lnTo>
                  <a:pt x="657619" y="443745"/>
                </a:lnTo>
                <a:lnTo>
                  <a:pt x="683080" y="480938"/>
                </a:lnTo>
                <a:lnTo>
                  <a:pt x="706487" y="519575"/>
                </a:lnTo>
                <a:lnTo>
                  <a:pt x="727764" y="559579"/>
                </a:lnTo>
                <a:lnTo>
                  <a:pt x="746830" y="600871"/>
                </a:lnTo>
                <a:lnTo>
                  <a:pt x="763609" y="643372"/>
                </a:lnTo>
                <a:lnTo>
                  <a:pt x="778022" y="687005"/>
                </a:lnTo>
                <a:lnTo>
                  <a:pt x="789990" y="731692"/>
                </a:lnTo>
                <a:lnTo>
                  <a:pt x="799435" y="777353"/>
                </a:lnTo>
                <a:lnTo>
                  <a:pt x="806278" y="823911"/>
                </a:lnTo>
                <a:lnTo>
                  <a:pt x="810442" y="871287"/>
                </a:lnTo>
                <a:lnTo>
                  <a:pt x="811847" y="919403"/>
                </a:lnTo>
                <a:lnTo>
                  <a:pt x="810249" y="970701"/>
                </a:lnTo>
                <a:lnTo>
                  <a:pt x="805519" y="1021151"/>
                </a:lnTo>
                <a:lnTo>
                  <a:pt x="797752" y="1070659"/>
                </a:lnTo>
                <a:lnTo>
                  <a:pt x="787042" y="1119129"/>
                </a:lnTo>
                <a:lnTo>
                  <a:pt x="773486" y="1166466"/>
                </a:lnTo>
                <a:lnTo>
                  <a:pt x="757178" y="1212575"/>
                </a:lnTo>
                <a:lnTo>
                  <a:pt x="738213" y="1257361"/>
                </a:lnTo>
                <a:lnTo>
                  <a:pt x="716687" y="1300730"/>
                </a:lnTo>
                <a:lnTo>
                  <a:pt x="692694" y="1342585"/>
                </a:lnTo>
                <a:lnTo>
                  <a:pt x="666331" y="1382832"/>
                </a:lnTo>
                <a:lnTo>
                  <a:pt x="637691" y="1421376"/>
                </a:lnTo>
                <a:lnTo>
                  <a:pt x="606870" y="1458121"/>
                </a:lnTo>
                <a:lnTo>
                  <a:pt x="573963" y="1492973"/>
                </a:lnTo>
                <a:lnTo>
                  <a:pt x="517588" y="1544142"/>
                </a:lnTo>
                <a:lnTo>
                  <a:pt x="586752" y="1627632"/>
                </a:lnTo>
                <a:lnTo>
                  <a:pt x="625334" y="1593907"/>
                </a:lnTo>
                <a:lnTo>
                  <a:pt x="661782" y="1558293"/>
                </a:lnTo>
                <a:lnTo>
                  <a:pt x="696045" y="1520892"/>
                </a:lnTo>
                <a:lnTo>
                  <a:pt x="728075" y="1481808"/>
                </a:lnTo>
                <a:lnTo>
                  <a:pt x="757824" y="1441145"/>
                </a:lnTo>
                <a:lnTo>
                  <a:pt x="785242" y="1399006"/>
                </a:lnTo>
                <a:lnTo>
                  <a:pt x="810280" y="1355497"/>
                </a:lnTo>
                <a:lnTo>
                  <a:pt x="832891" y="1310719"/>
                </a:lnTo>
                <a:lnTo>
                  <a:pt x="853024" y="1264777"/>
                </a:lnTo>
                <a:lnTo>
                  <a:pt x="870632" y="1217775"/>
                </a:lnTo>
                <a:lnTo>
                  <a:pt x="885664" y="1169816"/>
                </a:lnTo>
                <a:lnTo>
                  <a:pt x="898073" y="1121004"/>
                </a:lnTo>
                <a:lnTo>
                  <a:pt x="907810" y="1071443"/>
                </a:lnTo>
                <a:lnTo>
                  <a:pt x="914825" y="1021236"/>
                </a:lnTo>
                <a:lnTo>
                  <a:pt x="919070" y="970488"/>
                </a:lnTo>
                <a:lnTo>
                  <a:pt x="920496" y="919302"/>
                </a:lnTo>
                <a:lnTo>
                  <a:pt x="919220" y="870478"/>
                </a:lnTo>
                <a:lnTo>
                  <a:pt x="915434" y="822318"/>
                </a:lnTo>
                <a:lnTo>
                  <a:pt x="909203" y="774886"/>
                </a:lnTo>
                <a:lnTo>
                  <a:pt x="900590" y="728244"/>
                </a:lnTo>
                <a:lnTo>
                  <a:pt x="889658" y="682457"/>
                </a:lnTo>
                <a:lnTo>
                  <a:pt x="876471" y="637588"/>
                </a:lnTo>
                <a:lnTo>
                  <a:pt x="861093" y="593700"/>
                </a:lnTo>
                <a:lnTo>
                  <a:pt x="843587" y="550857"/>
                </a:lnTo>
                <a:lnTo>
                  <a:pt x="824016" y="509122"/>
                </a:lnTo>
                <a:lnTo>
                  <a:pt x="802446" y="468560"/>
                </a:lnTo>
                <a:lnTo>
                  <a:pt x="778938" y="429233"/>
                </a:lnTo>
                <a:lnTo>
                  <a:pt x="753557" y="391205"/>
                </a:lnTo>
                <a:lnTo>
                  <a:pt x="726367" y="354540"/>
                </a:lnTo>
                <a:lnTo>
                  <a:pt x="697430" y="319301"/>
                </a:lnTo>
                <a:lnTo>
                  <a:pt x="666811" y="285552"/>
                </a:lnTo>
                <a:lnTo>
                  <a:pt x="634573" y="253355"/>
                </a:lnTo>
                <a:lnTo>
                  <a:pt x="600780" y="222776"/>
                </a:lnTo>
                <a:lnTo>
                  <a:pt x="565495" y="193877"/>
                </a:lnTo>
                <a:lnTo>
                  <a:pt x="528782" y="166722"/>
                </a:lnTo>
                <a:lnTo>
                  <a:pt x="490705" y="141374"/>
                </a:lnTo>
                <a:lnTo>
                  <a:pt x="451327" y="117896"/>
                </a:lnTo>
                <a:lnTo>
                  <a:pt x="410712" y="96354"/>
                </a:lnTo>
                <a:lnTo>
                  <a:pt x="368923" y="76809"/>
                </a:lnTo>
                <a:lnTo>
                  <a:pt x="326025" y="59325"/>
                </a:lnTo>
                <a:lnTo>
                  <a:pt x="282080" y="43967"/>
                </a:lnTo>
                <a:lnTo>
                  <a:pt x="237152" y="30797"/>
                </a:lnTo>
                <a:lnTo>
                  <a:pt x="191305" y="19880"/>
                </a:lnTo>
                <a:lnTo>
                  <a:pt x="144603" y="11277"/>
                </a:lnTo>
                <a:lnTo>
                  <a:pt x="97109" y="5054"/>
                </a:lnTo>
                <a:lnTo>
                  <a:pt x="48887" y="1274"/>
                </a:lnTo>
                <a:lnTo>
                  <a:pt x="0" y="0"/>
                </a:lnTo>
                <a:close/>
              </a:path>
            </a:pathLst>
          </a:custGeom>
          <a:solidFill>
            <a:srgbClr val="00B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0" name="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48569" y="1240536"/>
            <a:ext cx="2095499" cy="2468879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6554800" y="1408070"/>
            <a:ext cx="1684020" cy="2057400"/>
          </a:xfrm>
          <a:custGeom>
            <a:avLst/>
            <a:gdLst/>
            <a:ahLst/>
            <a:cxnLst/>
            <a:rect l="l" t="t" r="r" b="b"/>
            <a:pathLst>
              <a:path w="1684020" h="2057400">
                <a:moveTo>
                  <a:pt x="1028358" y="0"/>
                </a:moveTo>
                <a:lnTo>
                  <a:pt x="977202" y="1272"/>
                </a:lnTo>
                <a:lnTo>
                  <a:pt x="926363" y="5069"/>
                </a:lnTo>
                <a:lnTo>
                  <a:pt x="875928" y="11359"/>
                </a:lnTo>
                <a:lnTo>
                  <a:pt x="825985" y="20110"/>
                </a:lnTo>
                <a:lnTo>
                  <a:pt x="776621" y="31291"/>
                </a:lnTo>
                <a:lnTo>
                  <a:pt x="727924" y="44870"/>
                </a:lnTo>
                <a:lnTo>
                  <a:pt x="679979" y="60817"/>
                </a:lnTo>
                <a:lnTo>
                  <a:pt x="632875" y="79098"/>
                </a:lnTo>
                <a:lnTo>
                  <a:pt x="586700" y="99684"/>
                </a:lnTo>
                <a:lnTo>
                  <a:pt x="541539" y="122542"/>
                </a:lnTo>
                <a:lnTo>
                  <a:pt x="497482" y="147640"/>
                </a:lnTo>
                <a:lnTo>
                  <a:pt x="454614" y="174948"/>
                </a:lnTo>
                <a:lnTo>
                  <a:pt x="413023" y="204435"/>
                </a:lnTo>
                <a:lnTo>
                  <a:pt x="372796" y="236067"/>
                </a:lnTo>
                <a:lnTo>
                  <a:pt x="336207" y="267797"/>
                </a:lnTo>
                <a:lnTo>
                  <a:pt x="301468" y="300860"/>
                </a:lnTo>
                <a:lnTo>
                  <a:pt x="268585" y="335186"/>
                </a:lnTo>
                <a:lnTo>
                  <a:pt x="237565" y="370706"/>
                </a:lnTo>
                <a:lnTo>
                  <a:pt x="208415" y="407350"/>
                </a:lnTo>
                <a:lnTo>
                  <a:pt x="181141" y="445048"/>
                </a:lnTo>
                <a:lnTo>
                  <a:pt x="155751" y="483731"/>
                </a:lnTo>
                <a:lnTo>
                  <a:pt x="132249" y="523330"/>
                </a:lnTo>
                <a:lnTo>
                  <a:pt x="110644" y="563774"/>
                </a:lnTo>
                <a:lnTo>
                  <a:pt x="90941" y="604995"/>
                </a:lnTo>
                <a:lnTo>
                  <a:pt x="73147" y="646923"/>
                </a:lnTo>
                <a:lnTo>
                  <a:pt x="57269" y="689488"/>
                </a:lnTo>
                <a:lnTo>
                  <a:pt x="43313" y="732621"/>
                </a:lnTo>
                <a:lnTo>
                  <a:pt x="31287" y="776251"/>
                </a:lnTo>
                <a:lnTo>
                  <a:pt x="21195" y="820311"/>
                </a:lnTo>
                <a:lnTo>
                  <a:pt x="13046" y="864729"/>
                </a:lnTo>
                <a:lnTo>
                  <a:pt x="6845" y="909437"/>
                </a:lnTo>
                <a:lnTo>
                  <a:pt x="2599" y="954365"/>
                </a:lnTo>
                <a:lnTo>
                  <a:pt x="315" y="999443"/>
                </a:lnTo>
                <a:lnTo>
                  <a:pt x="0" y="1044602"/>
                </a:lnTo>
                <a:lnTo>
                  <a:pt x="1659" y="1089773"/>
                </a:lnTo>
                <a:lnTo>
                  <a:pt x="5299" y="1134885"/>
                </a:lnTo>
                <a:lnTo>
                  <a:pt x="10928" y="1179870"/>
                </a:lnTo>
                <a:lnTo>
                  <a:pt x="18551" y="1224657"/>
                </a:lnTo>
                <a:lnTo>
                  <a:pt x="28175" y="1269177"/>
                </a:lnTo>
                <a:lnTo>
                  <a:pt x="39808" y="1313361"/>
                </a:lnTo>
                <a:lnTo>
                  <a:pt x="53454" y="1357139"/>
                </a:lnTo>
                <a:lnTo>
                  <a:pt x="69121" y="1400441"/>
                </a:lnTo>
                <a:lnTo>
                  <a:pt x="86816" y="1443198"/>
                </a:lnTo>
                <a:lnTo>
                  <a:pt x="106545" y="1485341"/>
                </a:lnTo>
                <a:lnTo>
                  <a:pt x="128314" y="1526799"/>
                </a:lnTo>
                <a:lnTo>
                  <a:pt x="152130" y="1567504"/>
                </a:lnTo>
                <a:lnTo>
                  <a:pt x="178001" y="1607385"/>
                </a:lnTo>
                <a:lnTo>
                  <a:pt x="205931" y="1646374"/>
                </a:lnTo>
                <a:lnTo>
                  <a:pt x="235928" y="1684400"/>
                </a:lnTo>
                <a:lnTo>
                  <a:pt x="267651" y="1720997"/>
                </a:lnTo>
                <a:lnTo>
                  <a:pt x="300706" y="1755744"/>
                </a:lnTo>
                <a:lnTo>
                  <a:pt x="335023" y="1788634"/>
                </a:lnTo>
                <a:lnTo>
                  <a:pt x="370534" y="1819660"/>
                </a:lnTo>
                <a:lnTo>
                  <a:pt x="407169" y="1848816"/>
                </a:lnTo>
                <a:lnTo>
                  <a:pt x="444858" y="1876096"/>
                </a:lnTo>
                <a:lnTo>
                  <a:pt x="483532" y="1901493"/>
                </a:lnTo>
                <a:lnTo>
                  <a:pt x="523121" y="1925000"/>
                </a:lnTo>
                <a:lnTo>
                  <a:pt x="563556" y="1946610"/>
                </a:lnTo>
                <a:lnTo>
                  <a:pt x="604767" y="1966318"/>
                </a:lnTo>
                <a:lnTo>
                  <a:pt x="646685" y="1984116"/>
                </a:lnTo>
                <a:lnTo>
                  <a:pt x="689239" y="1999998"/>
                </a:lnTo>
                <a:lnTo>
                  <a:pt x="732362" y="2013957"/>
                </a:lnTo>
                <a:lnTo>
                  <a:pt x="775982" y="2025988"/>
                </a:lnTo>
                <a:lnTo>
                  <a:pt x="820031" y="2036082"/>
                </a:lnTo>
                <a:lnTo>
                  <a:pt x="864438" y="2044234"/>
                </a:lnTo>
                <a:lnTo>
                  <a:pt x="909136" y="2050437"/>
                </a:lnTo>
                <a:lnTo>
                  <a:pt x="954053" y="2054684"/>
                </a:lnTo>
                <a:lnTo>
                  <a:pt x="999120" y="2056969"/>
                </a:lnTo>
                <a:lnTo>
                  <a:pt x="1044268" y="2057286"/>
                </a:lnTo>
                <a:lnTo>
                  <a:pt x="1089427" y="2055627"/>
                </a:lnTo>
                <a:lnTo>
                  <a:pt x="1134529" y="2051986"/>
                </a:lnTo>
                <a:lnTo>
                  <a:pt x="1179502" y="2046357"/>
                </a:lnTo>
                <a:lnTo>
                  <a:pt x="1224278" y="2038732"/>
                </a:lnTo>
                <a:lnTo>
                  <a:pt x="1268788" y="2029106"/>
                </a:lnTo>
                <a:lnTo>
                  <a:pt x="1312960" y="2017472"/>
                </a:lnTo>
                <a:lnTo>
                  <a:pt x="1356727" y="2003823"/>
                </a:lnTo>
                <a:lnTo>
                  <a:pt x="1400019" y="1988152"/>
                </a:lnTo>
                <a:lnTo>
                  <a:pt x="1442765" y="1970454"/>
                </a:lnTo>
                <a:lnTo>
                  <a:pt x="1484897" y="1950721"/>
                </a:lnTo>
                <a:lnTo>
                  <a:pt x="1526345" y="1928947"/>
                </a:lnTo>
                <a:lnTo>
                  <a:pt x="1567040" y="1905125"/>
                </a:lnTo>
                <a:lnTo>
                  <a:pt x="1606911" y="1879248"/>
                </a:lnTo>
                <a:lnTo>
                  <a:pt x="1645890" y="1851311"/>
                </a:lnTo>
                <a:lnTo>
                  <a:pt x="1683906" y="1821306"/>
                </a:lnTo>
                <a:lnTo>
                  <a:pt x="1028358" y="1028687"/>
                </a:lnTo>
                <a:lnTo>
                  <a:pt x="1028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54422" y="1408175"/>
            <a:ext cx="1684020" cy="2057400"/>
          </a:xfrm>
          <a:custGeom>
            <a:avLst/>
            <a:gdLst/>
            <a:ahLst/>
            <a:cxnLst/>
            <a:rect l="l" t="t" r="r" b="b"/>
            <a:pathLst>
              <a:path w="1684020" h="2057400">
                <a:moveTo>
                  <a:pt x="1028352" y="0"/>
                </a:moveTo>
                <a:lnTo>
                  <a:pt x="977199" y="1272"/>
                </a:lnTo>
                <a:lnTo>
                  <a:pt x="926361" y="5069"/>
                </a:lnTo>
                <a:lnTo>
                  <a:pt x="875928" y="11359"/>
                </a:lnTo>
                <a:lnTo>
                  <a:pt x="825986" y="20110"/>
                </a:lnTo>
                <a:lnTo>
                  <a:pt x="776622" y="31291"/>
                </a:lnTo>
                <a:lnTo>
                  <a:pt x="727924" y="44870"/>
                </a:lnTo>
                <a:lnTo>
                  <a:pt x="679979" y="60817"/>
                </a:lnTo>
                <a:lnTo>
                  <a:pt x="632874" y="79098"/>
                </a:lnTo>
                <a:lnTo>
                  <a:pt x="586698" y="99684"/>
                </a:lnTo>
                <a:lnTo>
                  <a:pt x="541536" y="122542"/>
                </a:lnTo>
                <a:lnTo>
                  <a:pt x="497478" y="147640"/>
                </a:lnTo>
                <a:lnTo>
                  <a:pt x="454609" y="174948"/>
                </a:lnTo>
                <a:lnTo>
                  <a:pt x="413018" y="204435"/>
                </a:lnTo>
                <a:lnTo>
                  <a:pt x="372791" y="236067"/>
                </a:lnTo>
                <a:lnTo>
                  <a:pt x="336202" y="267797"/>
                </a:lnTo>
                <a:lnTo>
                  <a:pt x="301462" y="300860"/>
                </a:lnTo>
                <a:lnTo>
                  <a:pt x="268580" y="335186"/>
                </a:lnTo>
                <a:lnTo>
                  <a:pt x="237560" y="370706"/>
                </a:lnTo>
                <a:lnTo>
                  <a:pt x="208410" y="407350"/>
                </a:lnTo>
                <a:lnTo>
                  <a:pt x="181137" y="445048"/>
                </a:lnTo>
                <a:lnTo>
                  <a:pt x="155746" y="483731"/>
                </a:lnTo>
                <a:lnTo>
                  <a:pt x="132245" y="523330"/>
                </a:lnTo>
                <a:lnTo>
                  <a:pt x="110640" y="563774"/>
                </a:lnTo>
                <a:lnTo>
                  <a:pt x="90938" y="604995"/>
                </a:lnTo>
                <a:lnTo>
                  <a:pt x="73144" y="646923"/>
                </a:lnTo>
                <a:lnTo>
                  <a:pt x="57267" y="689488"/>
                </a:lnTo>
                <a:lnTo>
                  <a:pt x="43311" y="732621"/>
                </a:lnTo>
                <a:lnTo>
                  <a:pt x="31285" y="776251"/>
                </a:lnTo>
                <a:lnTo>
                  <a:pt x="21194" y="820311"/>
                </a:lnTo>
                <a:lnTo>
                  <a:pt x="13045" y="864729"/>
                </a:lnTo>
                <a:lnTo>
                  <a:pt x="6844" y="909437"/>
                </a:lnTo>
                <a:lnTo>
                  <a:pt x="2599" y="954365"/>
                </a:lnTo>
                <a:lnTo>
                  <a:pt x="315" y="999443"/>
                </a:lnTo>
                <a:lnTo>
                  <a:pt x="0" y="1044602"/>
                </a:lnTo>
                <a:lnTo>
                  <a:pt x="1659" y="1089773"/>
                </a:lnTo>
                <a:lnTo>
                  <a:pt x="5300" y="1134885"/>
                </a:lnTo>
                <a:lnTo>
                  <a:pt x="10928" y="1179870"/>
                </a:lnTo>
                <a:lnTo>
                  <a:pt x="18551" y="1224657"/>
                </a:lnTo>
                <a:lnTo>
                  <a:pt x="28176" y="1269177"/>
                </a:lnTo>
                <a:lnTo>
                  <a:pt x="39808" y="1313361"/>
                </a:lnTo>
                <a:lnTo>
                  <a:pt x="53454" y="1357139"/>
                </a:lnTo>
                <a:lnTo>
                  <a:pt x="69121" y="1400441"/>
                </a:lnTo>
                <a:lnTo>
                  <a:pt x="86815" y="1443198"/>
                </a:lnTo>
                <a:lnTo>
                  <a:pt x="106543" y="1485341"/>
                </a:lnTo>
                <a:lnTo>
                  <a:pt x="128312" y="1526799"/>
                </a:lnTo>
                <a:lnTo>
                  <a:pt x="152128" y="1567504"/>
                </a:lnTo>
                <a:lnTo>
                  <a:pt x="177997" y="1607385"/>
                </a:lnTo>
                <a:lnTo>
                  <a:pt x="205927" y="1646374"/>
                </a:lnTo>
                <a:lnTo>
                  <a:pt x="235923" y="1684401"/>
                </a:lnTo>
                <a:lnTo>
                  <a:pt x="267645" y="1720997"/>
                </a:lnTo>
                <a:lnTo>
                  <a:pt x="300700" y="1755744"/>
                </a:lnTo>
                <a:lnTo>
                  <a:pt x="335018" y="1788634"/>
                </a:lnTo>
                <a:lnTo>
                  <a:pt x="370529" y="1819660"/>
                </a:lnTo>
                <a:lnTo>
                  <a:pt x="407164" y="1848816"/>
                </a:lnTo>
                <a:lnTo>
                  <a:pt x="444853" y="1876096"/>
                </a:lnTo>
                <a:lnTo>
                  <a:pt x="483527" y="1901493"/>
                </a:lnTo>
                <a:lnTo>
                  <a:pt x="523116" y="1925000"/>
                </a:lnTo>
                <a:lnTo>
                  <a:pt x="563551" y="1946610"/>
                </a:lnTo>
                <a:lnTo>
                  <a:pt x="604762" y="1966318"/>
                </a:lnTo>
                <a:lnTo>
                  <a:pt x="646679" y="1984116"/>
                </a:lnTo>
                <a:lnTo>
                  <a:pt x="689234" y="1999998"/>
                </a:lnTo>
                <a:lnTo>
                  <a:pt x="732356" y="2013957"/>
                </a:lnTo>
                <a:lnTo>
                  <a:pt x="775977" y="2025988"/>
                </a:lnTo>
                <a:lnTo>
                  <a:pt x="820025" y="2036082"/>
                </a:lnTo>
                <a:lnTo>
                  <a:pt x="864433" y="2044234"/>
                </a:lnTo>
                <a:lnTo>
                  <a:pt x="909130" y="2050437"/>
                </a:lnTo>
                <a:lnTo>
                  <a:pt x="954047" y="2054684"/>
                </a:lnTo>
                <a:lnTo>
                  <a:pt x="999115" y="2056969"/>
                </a:lnTo>
                <a:lnTo>
                  <a:pt x="1044263" y="2057286"/>
                </a:lnTo>
                <a:lnTo>
                  <a:pt x="1089422" y="2055627"/>
                </a:lnTo>
                <a:lnTo>
                  <a:pt x="1134523" y="2051986"/>
                </a:lnTo>
                <a:lnTo>
                  <a:pt x="1179497" y="2046357"/>
                </a:lnTo>
                <a:lnTo>
                  <a:pt x="1224273" y="2038732"/>
                </a:lnTo>
                <a:lnTo>
                  <a:pt x="1268782" y="2029106"/>
                </a:lnTo>
                <a:lnTo>
                  <a:pt x="1312955" y="2017472"/>
                </a:lnTo>
                <a:lnTo>
                  <a:pt x="1356722" y="2003823"/>
                </a:lnTo>
                <a:lnTo>
                  <a:pt x="1400014" y="1988152"/>
                </a:lnTo>
                <a:lnTo>
                  <a:pt x="1442760" y="1970454"/>
                </a:lnTo>
                <a:lnTo>
                  <a:pt x="1484892" y="1950721"/>
                </a:lnTo>
                <a:lnTo>
                  <a:pt x="1526340" y="1928947"/>
                </a:lnTo>
                <a:lnTo>
                  <a:pt x="1567034" y="1905125"/>
                </a:lnTo>
                <a:lnTo>
                  <a:pt x="1606906" y="1879248"/>
                </a:lnTo>
                <a:lnTo>
                  <a:pt x="1645884" y="1851311"/>
                </a:lnTo>
                <a:lnTo>
                  <a:pt x="1683901" y="1821307"/>
                </a:lnTo>
                <a:lnTo>
                  <a:pt x="1606634" y="1727885"/>
                </a:lnTo>
                <a:lnTo>
                  <a:pt x="1605186" y="1729206"/>
                </a:lnTo>
                <a:lnTo>
                  <a:pt x="1568212" y="1758156"/>
                </a:lnTo>
                <a:lnTo>
                  <a:pt x="1529739" y="1785199"/>
                </a:lnTo>
                <a:lnTo>
                  <a:pt x="1489839" y="1810265"/>
                </a:lnTo>
                <a:lnTo>
                  <a:pt x="1448582" y="1833282"/>
                </a:lnTo>
                <a:lnTo>
                  <a:pt x="1406039" y="1854178"/>
                </a:lnTo>
                <a:lnTo>
                  <a:pt x="1362282" y="1872883"/>
                </a:lnTo>
                <a:lnTo>
                  <a:pt x="1317382" y="1889326"/>
                </a:lnTo>
                <a:lnTo>
                  <a:pt x="1271410" y="1903434"/>
                </a:lnTo>
                <a:lnTo>
                  <a:pt x="1224437" y="1915137"/>
                </a:lnTo>
                <a:lnTo>
                  <a:pt x="1176534" y="1924363"/>
                </a:lnTo>
                <a:lnTo>
                  <a:pt x="1127773" y="1931042"/>
                </a:lnTo>
                <a:lnTo>
                  <a:pt x="1078224" y="1935101"/>
                </a:lnTo>
                <a:lnTo>
                  <a:pt x="1027959" y="1936470"/>
                </a:lnTo>
                <a:lnTo>
                  <a:pt x="979765" y="1935212"/>
                </a:lnTo>
                <a:lnTo>
                  <a:pt x="932227" y="1931479"/>
                </a:lnTo>
                <a:lnTo>
                  <a:pt x="885407" y="1925335"/>
                </a:lnTo>
                <a:lnTo>
                  <a:pt x="839367" y="1916842"/>
                </a:lnTo>
                <a:lnTo>
                  <a:pt x="794171" y="1906062"/>
                </a:lnTo>
                <a:lnTo>
                  <a:pt x="749880" y="1893059"/>
                </a:lnTo>
                <a:lnTo>
                  <a:pt x="706559" y="1877895"/>
                </a:lnTo>
                <a:lnTo>
                  <a:pt x="664269" y="1860633"/>
                </a:lnTo>
                <a:lnTo>
                  <a:pt x="623073" y="1841335"/>
                </a:lnTo>
                <a:lnTo>
                  <a:pt x="583034" y="1820065"/>
                </a:lnTo>
                <a:lnTo>
                  <a:pt x="544214" y="1796885"/>
                </a:lnTo>
                <a:lnTo>
                  <a:pt x="506677" y="1771857"/>
                </a:lnTo>
                <a:lnTo>
                  <a:pt x="470485" y="1745046"/>
                </a:lnTo>
                <a:lnTo>
                  <a:pt x="435700" y="1716512"/>
                </a:lnTo>
                <a:lnTo>
                  <a:pt x="402387" y="1686320"/>
                </a:lnTo>
                <a:lnTo>
                  <a:pt x="370606" y="1654531"/>
                </a:lnTo>
                <a:lnTo>
                  <a:pt x="340421" y="1621209"/>
                </a:lnTo>
                <a:lnTo>
                  <a:pt x="311895" y="1586416"/>
                </a:lnTo>
                <a:lnTo>
                  <a:pt x="285090" y="1550214"/>
                </a:lnTo>
                <a:lnTo>
                  <a:pt x="260069" y="1512668"/>
                </a:lnTo>
                <a:lnTo>
                  <a:pt x="236894" y="1473838"/>
                </a:lnTo>
                <a:lnTo>
                  <a:pt x="215629" y="1433789"/>
                </a:lnTo>
                <a:lnTo>
                  <a:pt x="196337" y="1392583"/>
                </a:lnTo>
                <a:lnTo>
                  <a:pt x="179079" y="1350282"/>
                </a:lnTo>
                <a:lnTo>
                  <a:pt x="163919" y="1306950"/>
                </a:lnTo>
                <a:lnTo>
                  <a:pt x="150919" y="1262648"/>
                </a:lnTo>
                <a:lnTo>
                  <a:pt x="140142" y="1217440"/>
                </a:lnTo>
                <a:lnTo>
                  <a:pt x="131650" y="1171389"/>
                </a:lnTo>
                <a:lnTo>
                  <a:pt x="125508" y="1124557"/>
                </a:lnTo>
                <a:lnTo>
                  <a:pt x="121776" y="1077007"/>
                </a:lnTo>
                <a:lnTo>
                  <a:pt x="120518" y="1028801"/>
                </a:lnTo>
                <a:lnTo>
                  <a:pt x="121776" y="980597"/>
                </a:lnTo>
                <a:lnTo>
                  <a:pt x="125508" y="933048"/>
                </a:lnTo>
                <a:lnTo>
                  <a:pt x="131650" y="886216"/>
                </a:lnTo>
                <a:lnTo>
                  <a:pt x="140142" y="840166"/>
                </a:lnTo>
                <a:lnTo>
                  <a:pt x="150919" y="794959"/>
                </a:lnTo>
                <a:lnTo>
                  <a:pt x="163919" y="750659"/>
                </a:lnTo>
                <a:lnTo>
                  <a:pt x="179079" y="707327"/>
                </a:lnTo>
                <a:lnTo>
                  <a:pt x="196337" y="665027"/>
                </a:lnTo>
                <a:lnTo>
                  <a:pt x="215629" y="623821"/>
                </a:lnTo>
                <a:lnTo>
                  <a:pt x="236894" y="583772"/>
                </a:lnTo>
                <a:lnTo>
                  <a:pt x="260069" y="544944"/>
                </a:lnTo>
                <a:lnTo>
                  <a:pt x="285090" y="507398"/>
                </a:lnTo>
                <a:lnTo>
                  <a:pt x="311895" y="471197"/>
                </a:lnTo>
                <a:lnTo>
                  <a:pt x="340421" y="436404"/>
                </a:lnTo>
                <a:lnTo>
                  <a:pt x="370606" y="403082"/>
                </a:lnTo>
                <a:lnTo>
                  <a:pt x="402387" y="371294"/>
                </a:lnTo>
                <a:lnTo>
                  <a:pt x="435700" y="341101"/>
                </a:lnTo>
                <a:lnTo>
                  <a:pt x="470485" y="312568"/>
                </a:lnTo>
                <a:lnTo>
                  <a:pt x="506677" y="285757"/>
                </a:lnTo>
                <a:lnTo>
                  <a:pt x="544214" y="260730"/>
                </a:lnTo>
                <a:lnTo>
                  <a:pt x="583034" y="237550"/>
                </a:lnTo>
                <a:lnTo>
                  <a:pt x="623073" y="216280"/>
                </a:lnTo>
                <a:lnTo>
                  <a:pt x="664269" y="196982"/>
                </a:lnTo>
                <a:lnTo>
                  <a:pt x="706559" y="179720"/>
                </a:lnTo>
                <a:lnTo>
                  <a:pt x="749880" y="164556"/>
                </a:lnTo>
                <a:lnTo>
                  <a:pt x="794171" y="151553"/>
                </a:lnTo>
                <a:lnTo>
                  <a:pt x="839367" y="140773"/>
                </a:lnTo>
                <a:lnTo>
                  <a:pt x="885407" y="132280"/>
                </a:lnTo>
                <a:lnTo>
                  <a:pt x="932227" y="126136"/>
                </a:lnTo>
                <a:lnTo>
                  <a:pt x="979765" y="122403"/>
                </a:lnTo>
                <a:lnTo>
                  <a:pt x="1028352" y="121157"/>
                </a:lnTo>
                <a:lnTo>
                  <a:pt x="1028352" y="0"/>
                </a:lnTo>
                <a:close/>
              </a:path>
            </a:pathLst>
          </a:custGeom>
          <a:solidFill>
            <a:srgbClr val="D4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 flipV="1">
            <a:off x="761" y="5285670"/>
            <a:ext cx="3848137" cy="45719"/>
          </a:xfrm>
          <a:custGeom>
            <a:avLst/>
            <a:gdLst/>
            <a:ahLst/>
            <a:cxnLst/>
            <a:rect l="l" t="t" r="r" b="b"/>
            <a:pathLst>
              <a:path w="4033520">
                <a:moveTo>
                  <a:pt x="403352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D4D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574064" y="3460883"/>
            <a:ext cx="185991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35">
                <a:solidFill>
                  <a:srgbClr val="464D50"/>
                </a:solidFill>
                <a:latin typeface="Museo Sans 300" panose="02000000000000000000"/>
                <a:cs typeface="Arial"/>
              </a:rPr>
              <a:t> </a:t>
            </a:r>
            <a:endParaRPr sz="900">
              <a:latin typeface="Museo Sans 300" panose="02000000000000000000"/>
              <a:cs typeface="Arial"/>
            </a:endParaRPr>
          </a:p>
        </p:txBody>
      </p:sp>
      <p:pic>
        <p:nvPicPr>
          <p:cNvPr id="61" name="object 6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51691" y="1703587"/>
            <a:ext cx="1109910" cy="1391656"/>
          </a:xfrm>
          <a:prstGeom prst="rect">
            <a:avLst/>
          </a:prstGeom>
        </p:spPr>
      </p:pic>
      <p:sp>
        <p:nvSpPr>
          <p:cNvPr id="65" name="object 159">
            <a:extLst>
              <a:ext uri="{FF2B5EF4-FFF2-40B4-BE49-F238E27FC236}">
                <a16:creationId xmlns:a16="http://schemas.microsoft.com/office/drawing/2014/main" id="{BCE3669B-4F3A-F9CA-E3DB-829757A5B718}"/>
              </a:ext>
            </a:extLst>
          </p:cNvPr>
          <p:cNvSpPr txBox="1"/>
          <p:nvPr/>
        </p:nvSpPr>
        <p:spPr>
          <a:xfrm>
            <a:off x="304800" y="6609821"/>
            <a:ext cx="3963533" cy="302775"/>
          </a:xfrm>
          <a:prstGeom prst="rect">
            <a:avLst/>
          </a:prstGeom>
        </p:spPr>
        <p:txBody>
          <a:bodyPr vert="horz" wrap="square" lIns="0" tIns="40005" rIns="0" bIns="0" rtlCol="0" anchor="t">
            <a:spAutoFit/>
          </a:bodyPr>
          <a:lstStyle/>
          <a:p>
            <a:pPr marL="525780" marR="30480" indent="-488315">
              <a:lnSpc>
                <a:spcPct val="80000"/>
              </a:lnSpc>
              <a:spcBef>
                <a:spcPts val="315"/>
              </a:spcBef>
            </a:pPr>
            <a:r>
              <a:rPr lang="en-GB" sz="900" b="1" spc="-50">
                <a:solidFill>
                  <a:srgbClr val="474E51"/>
                </a:solidFill>
                <a:latin typeface="Museo Sans 300" panose="02000000000000000000"/>
                <a:cs typeface="Arial"/>
              </a:rPr>
              <a:t>Source: 2022</a:t>
            </a:r>
            <a:r>
              <a:rPr lang="en-US" sz="900" spc="-5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900" spc="-5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Euromonitor based on Eurostat using HS codes, Trade by commodity</a:t>
            </a:r>
            <a:endParaRPr lang="en-BE" sz="900" spc="-50">
              <a:solidFill>
                <a:srgbClr val="474E51"/>
              </a:solidFill>
              <a:effectLst/>
              <a:latin typeface="Museo Sans 300" panose="02000000000000000000"/>
              <a:ea typeface="Trebuchet MS" panose="020B0603020202020204" pitchFamily="34" charset="0"/>
              <a:cs typeface="Arial"/>
            </a:endParaRPr>
          </a:p>
          <a:p>
            <a:pPr marL="525780" marR="30480" indent="-488315">
              <a:lnSpc>
                <a:spcPct val="80000"/>
              </a:lnSpc>
              <a:spcBef>
                <a:spcPts val="315"/>
              </a:spcBef>
            </a:pPr>
            <a:endParaRPr sz="900" spc="-50">
              <a:solidFill>
                <a:srgbClr val="474E51"/>
              </a:solidFill>
              <a:latin typeface="Museo Sans 300" panose="02000000000000000000"/>
              <a:cs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6DE99F-CEF9-F31B-62EF-97373937AEB3}"/>
              </a:ext>
            </a:extLst>
          </p:cNvPr>
          <p:cNvSpPr/>
          <p:nvPr/>
        </p:nvSpPr>
        <p:spPr>
          <a:xfrm>
            <a:off x="0" y="0"/>
            <a:ext cx="12191998" cy="1192192"/>
          </a:xfrm>
          <a:prstGeom prst="rect">
            <a:avLst/>
          </a:prstGeom>
          <a:solidFill>
            <a:srgbClr val="00B7F1"/>
          </a:solidFill>
          <a:ln>
            <a:noFill/>
          </a:ln>
          <a:effectLst>
            <a:outerShdw blurRad="698500" dist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BBD4819-DBBB-68F4-EE73-272AD0E53EBE}"/>
              </a:ext>
            </a:extLst>
          </p:cNvPr>
          <p:cNvSpPr txBox="1"/>
          <p:nvPr/>
        </p:nvSpPr>
        <p:spPr>
          <a:xfrm>
            <a:off x="235351" y="231381"/>
            <a:ext cx="117212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299720" algn="ctr">
              <a:lnSpc>
                <a:spcPts val="2380"/>
              </a:lnSpc>
              <a:spcBef>
                <a:spcPts val="390"/>
              </a:spcBef>
            </a:pPr>
            <a:r>
              <a:rPr lang="en-US" sz="20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Consumer goods industry provides choice to consumers across the EU, supporting the Single Market. Consumers &amp; households trust our brands, within and outside the EU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82535C9-DF75-29EF-D002-750761CA6AD4}"/>
              </a:ext>
            </a:extLst>
          </p:cNvPr>
          <p:cNvGrpSpPr/>
          <p:nvPr/>
        </p:nvGrpSpPr>
        <p:grpSpPr>
          <a:xfrm>
            <a:off x="10629900" y="6103509"/>
            <a:ext cx="1562100" cy="754491"/>
            <a:chOff x="2431160" y="2162329"/>
            <a:chExt cx="1562100" cy="754491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FDF7A46-543C-17C6-88A8-BD9BFF3E480C}"/>
                </a:ext>
              </a:extLst>
            </p:cNvPr>
            <p:cNvSpPr/>
            <p:nvPr/>
          </p:nvSpPr>
          <p:spPr>
            <a:xfrm flipH="1">
              <a:off x="2431160" y="2162329"/>
              <a:ext cx="1562100" cy="754491"/>
            </a:xfrm>
            <a:prstGeom prst="rect">
              <a:avLst/>
            </a:pr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1683" tIns="65842" rIns="131683" bIns="658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68" name="Picture 67" descr="A close up of a sign&#10;&#10;Description automatically generated">
              <a:extLst>
                <a:ext uri="{FF2B5EF4-FFF2-40B4-BE49-F238E27FC236}">
                  <a16:creationId xmlns:a16="http://schemas.microsoft.com/office/drawing/2014/main" id="{21F46E0E-2761-CC67-6A29-343AD369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6921" y="2364533"/>
              <a:ext cx="871220" cy="391302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657B61D-BB7C-743E-B5F0-8502EF80A11E}"/>
              </a:ext>
            </a:extLst>
          </p:cNvPr>
          <p:cNvGrpSpPr/>
          <p:nvPr/>
        </p:nvGrpSpPr>
        <p:grpSpPr>
          <a:xfrm>
            <a:off x="591000" y="5459707"/>
            <a:ext cx="894633" cy="1089606"/>
            <a:chOff x="670492" y="5564694"/>
            <a:chExt cx="739367" cy="900501"/>
          </a:xfrm>
        </p:grpSpPr>
        <p:sp>
          <p:nvSpPr>
            <p:cNvPr id="93" name="Graphic 11">
              <a:extLst>
                <a:ext uri="{FF2B5EF4-FFF2-40B4-BE49-F238E27FC236}">
                  <a16:creationId xmlns:a16="http://schemas.microsoft.com/office/drawing/2014/main" id="{C106EF06-5DB8-E11E-7596-0DEB766E7857}"/>
                </a:ext>
              </a:extLst>
            </p:cNvPr>
            <p:cNvSpPr/>
            <p:nvPr/>
          </p:nvSpPr>
          <p:spPr>
            <a:xfrm>
              <a:off x="670492" y="5729723"/>
              <a:ext cx="739367" cy="735472"/>
            </a:xfrm>
            <a:custGeom>
              <a:avLst/>
              <a:gdLst>
                <a:gd name="connsiteX0" fmla="*/ 631999 w 813303"/>
                <a:gd name="connsiteY0" fmla="*/ 67818 h 809019"/>
                <a:gd name="connsiteX1" fmla="*/ 745156 w 813303"/>
                <a:gd name="connsiteY1" fmla="*/ 628650 h 809019"/>
                <a:gd name="connsiteX2" fmla="*/ 181371 w 813303"/>
                <a:gd name="connsiteY2" fmla="*/ 741236 h 809019"/>
                <a:gd name="connsiteX3" fmla="*/ 68214 w 813303"/>
                <a:gd name="connsiteY3" fmla="*/ 180308 h 809019"/>
                <a:gd name="connsiteX4" fmla="*/ 406638 w 813303"/>
                <a:gd name="connsiteY4" fmla="*/ 0 h 809019"/>
                <a:gd name="connsiteX5" fmla="*/ 406638 w 813303"/>
                <a:gd name="connsiteY5" fmla="*/ 404527 h 809019"/>
                <a:gd name="connsiteX6" fmla="*/ 631999 w 813303"/>
                <a:gd name="connsiteY6" fmla="*/ 67818 h 809019"/>
                <a:gd name="connsiteX7" fmla="*/ 631999 w 813303"/>
                <a:gd name="connsiteY7" fmla="*/ 67818 h 8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3303" h="809019">
                  <a:moveTo>
                    <a:pt x="631999" y="67818"/>
                  </a:moveTo>
                  <a:cubicBezTo>
                    <a:pt x="818880" y="191643"/>
                    <a:pt x="869553" y="442722"/>
                    <a:pt x="745156" y="628650"/>
                  </a:cubicBezTo>
                  <a:cubicBezTo>
                    <a:pt x="620664" y="814578"/>
                    <a:pt x="368252" y="864965"/>
                    <a:pt x="181371" y="741236"/>
                  </a:cubicBezTo>
                  <a:cubicBezTo>
                    <a:pt x="-5604" y="617411"/>
                    <a:pt x="-56277" y="366332"/>
                    <a:pt x="68214" y="180308"/>
                  </a:cubicBezTo>
                  <a:cubicBezTo>
                    <a:pt x="143557" y="67723"/>
                    <a:pt x="270621" y="0"/>
                    <a:pt x="406638" y="0"/>
                  </a:cubicBezTo>
                  <a:lnTo>
                    <a:pt x="406638" y="404527"/>
                  </a:lnTo>
                  <a:lnTo>
                    <a:pt x="631999" y="67818"/>
                  </a:lnTo>
                  <a:lnTo>
                    <a:pt x="631999" y="67818"/>
                  </a:lnTo>
                  <a:close/>
                </a:path>
              </a:pathLst>
            </a:custGeom>
            <a:solidFill>
              <a:srgbClr val="474E51">
                <a:alpha val="20000"/>
              </a:srgbClr>
            </a:solidFill>
            <a:ln w="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  <p:sp>
          <p:nvSpPr>
            <p:cNvPr id="92" name="Graphic 13">
              <a:extLst>
                <a:ext uri="{FF2B5EF4-FFF2-40B4-BE49-F238E27FC236}">
                  <a16:creationId xmlns:a16="http://schemas.microsoft.com/office/drawing/2014/main" id="{37C70645-FEC4-E9D1-D34F-14A2D8E403B9}"/>
                </a:ext>
              </a:extLst>
            </p:cNvPr>
            <p:cNvSpPr/>
            <p:nvPr/>
          </p:nvSpPr>
          <p:spPr>
            <a:xfrm>
              <a:off x="1072078" y="5564694"/>
              <a:ext cx="225361" cy="404526"/>
            </a:xfrm>
            <a:custGeom>
              <a:avLst/>
              <a:gdLst>
                <a:gd name="connsiteX0" fmla="*/ 0 w 225361"/>
                <a:gd name="connsiteY0" fmla="*/ 0 h 404526"/>
                <a:gd name="connsiteX1" fmla="*/ 225362 w 225361"/>
                <a:gd name="connsiteY1" fmla="*/ 67818 h 404526"/>
                <a:gd name="connsiteX2" fmla="*/ 0 w 225361"/>
                <a:gd name="connsiteY2" fmla="*/ 404527 h 404526"/>
                <a:gd name="connsiteX3" fmla="*/ 0 w 225361"/>
                <a:gd name="connsiteY3" fmla="*/ 0 h 404526"/>
                <a:gd name="connsiteX4" fmla="*/ 0 w 225361"/>
                <a:gd name="connsiteY4" fmla="*/ 0 h 404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361" h="404526">
                  <a:moveTo>
                    <a:pt x="0" y="0"/>
                  </a:moveTo>
                  <a:cubicBezTo>
                    <a:pt x="80201" y="0"/>
                    <a:pt x="158591" y="23622"/>
                    <a:pt x="225362" y="67818"/>
                  </a:cubicBezTo>
                  <a:lnTo>
                    <a:pt x="0" y="4045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7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PT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CDC407E-B8EA-80C7-8DF7-6EF26F883255}"/>
              </a:ext>
            </a:extLst>
          </p:cNvPr>
          <p:cNvGrpSpPr/>
          <p:nvPr/>
        </p:nvGrpSpPr>
        <p:grpSpPr>
          <a:xfrm>
            <a:off x="1724558" y="6132023"/>
            <a:ext cx="2245316" cy="363896"/>
            <a:chOff x="3316675" y="4134385"/>
            <a:chExt cx="2245316" cy="36389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6D79ADE-85B9-F80C-45BA-8BC4288D9B53}"/>
                </a:ext>
              </a:extLst>
            </p:cNvPr>
            <p:cNvSpPr/>
            <p:nvPr/>
          </p:nvSpPr>
          <p:spPr>
            <a:xfrm>
              <a:off x="3316675" y="4134385"/>
              <a:ext cx="2124341" cy="363896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  <a:tailEnd type="non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Museo Sans 300" panose="0200000000000000000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1287147-DED5-B9D9-7E80-48D93CE7B1DC}"/>
                </a:ext>
              </a:extLst>
            </p:cNvPr>
            <p:cNvSpPr txBox="1"/>
            <p:nvPr/>
          </p:nvSpPr>
          <p:spPr>
            <a:xfrm>
              <a:off x="3658470" y="4208145"/>
              <a:ext cx="1504029" cy="244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spc="-3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FMCG</a:t>
              </a:r>
              <a:r>
                <a:rPr lang="en-GB" sz="1100" spc="-30" baseline="300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 </a:t>
              </a:r>
              <a:endParaRPr lang="en-GB" sz="1100" spc="-30">
                <a:solidFill>
                  <a:srgbClr val="484E51"/>
                </a:solidFill>
                <a:latin typeface="Museo Sans 300" panose="02000000000000000000" pitchFamily="50" charset="0"/>
                <a:ea typeface="Verdana" panose="020B060403050404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8625FC-C390-576B-150A-4409E5D57E11}"/>
                </a:ext>
              </a:extLst>
            </p:cNvPr>
            <p:cNvSpPr txBox="1"/>
            <p:nvPr/>
          </p:nvSpPr>
          <p:spPr>
            <a:xfrm>
              <a:off x="4665562" y="4208145"/>
              <a:ext cx="896429" cy="244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spc="-3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Others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DE4F5C5-3438-0426-7013-791E7FB56B41}"/>
                </a:ext>
              </a:extLst>
            </p:cNvPr>
            <p:cNvSpPr/>
            <p:nvPr/>
          </p:nvSpPr>
          <p:spPr>
            <a:xfrm>
              <a:off x="3489960" y="4228982"/>
              <a:ext cx="168509" cy="174702"/>
            </a:xfrm>
            <a:prstGeom prst="rect">
              <a:avLst/>
            </a:prstGeom>
            <a:solidFill>
              <a:srgbClr val="D4D7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Museo Sans 300" panose="0200000000000000000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1198060-96AD-BB4B-7793-02A8BCD37CD9}"/>
                </a:ext>
              </a:extLst>
            </p:cNvPr>
            <p:cNvSpPr/>
            <p:nvPr/>
          </p:nvSpPr>
          <p:spPr>
            <a:xfrm>
              <a:off x="4497052" y="4228982"/>
              <a:ext cx="168509" cy="174702"/>
            </a:xfrm>
            <a:prstGeom prst="rect">
              <a:avLst/>
            </a:prstGeom>
            <a:solidFill>
              <a:srgbClr val="DADC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Museo Sans 300" panose="0200000000000000000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BB6AF74-AFA9-63F3-9975-1FD76D22D6B0}"/>
              </a:ext>
            </a:extLst>
          </p:cNvPr>
          <p:cNvGrpSpPr/>
          <p:nvPr/>
        </p:nvGrpSpPr>
        <p:grpSpPr>
          <a:xfrm>
            <a:off x="1755197" y="5582745"/>
            <a:ext cx="2063485" cy="435376"/>
            <a:chOff x="1755197" y="5562328"/>
            <a:chExt cx="2063485" cy="435376"/>
          </a:xfrm>
        </p:grpSpPr>
        <p:sp>
          <p:nvSpPr>
            <p:cNvPr id="28" name="object 28"/>
            <p:cNvSpPr txBox="1"/>
            <p:nvPr/>
          </p:nvSpPr>
          <p:spPr>
            <a:xfrm>
              <a:off x="1755197" y="5562328"/>
              <a:ext cx="1334368" cy="43537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ts val="3270"/>
                </a:lnSpc>
                <a:spcBef>
                  <a:spcPts val="95"/>
                </a:spcBef>
              </a:pPr>
              <a:r>
                <a:rPr sz="2800" b="1" spc="-25">
                  <a:solidFill>
                    <a:srgbClr val="D4D700"/>
                  </a:solidFill>
                  <a:latin typeface="Museo Sans 300" panose="02000000000000000000"/>
                  <a:cs typeface="Arial"/>
                </a:rPr>
                <a:t>33%</a:t>
              </a:r>
              <a:endParaRPr sz="2800">
                <a:solidFill>
                  <a:srgbClr val="D4D700"/>
                </a:solidFill>
                <a:latin typeface="Museo Sans 300" panose="02000000000000000000"/>
                <a:cs typeface="Arial"/>
              </a:endParaRPr>
            </a:p>
          </p:txBody>
        </p:sp>
        <p:sp>
          <p:nvSpPr>
            <p:cNvPr id="84" name="object 28">
              <a:extLst>
                <a:ext uri="{FF2B5EF4-FFF2-40B4-BE49-F238E27FC236}">
                  <a16:creationId xmlns:a16="http://schemas.microsoft.com/office/drawing/2014/main" id="{76566F19-CCC4-19D2-5B2E-AB24FD96BB6C}"/>
                </a:ext>
              </a:extLst>
            </p:cNvPr>
            <p:cNvSpPr txBox="1"/>
            <p:nvPr/>
          </p:nvSpPr>
          <p:spPr>
            <a:xfrm>
              <a:off x="2484314" y="5629398"/>
              <a:ext cx="1334368" cy="30123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85000"/>
                </a:lnSpc>
                <a:spcBef>
                  <a:spcPts val="95"/>
                </a:spcBef>
              </a:pPr>
              <a:r>
                <a:rPr sz="1100">
                  <a:solidFill>
                    <a:srgbClr val="474E51"/>
                  </a:solidFill>
                  <a:latin typeface="Museo Sans 300" panose="02000000000000000000"/>
                  <a:cs typeface="Arial"/>
                </a:rPr>
                <a:t>of the EU’s total trade</a:t>
              </a:r>
              <a:br>
                <a:rPr lang="pt-PT" sz="1100">
                  <a:solidFill>
                    <a:srgbClr val="474E51"/>
                  </a:solidFill>
                  <a:latin typeface="Museo Sans 300" panose="02000000000000000000"/>
                  <a:cs typeface="Arial"/>
                </a:rPr>
              </a:br>
              <a:r>
                <a:rPr sz="1100">
                  <a:solidFill>
                    <a:srgbClr val="474E51"/>
                  </a:solidFill>
                  <a:latin typeface="Museo Sans 300" panose="02000000000000000000"/>
                  <a:cs typeface="Arial"/>
                </a:rPr>
                <a:t>(goods and services)</a:t>
              </a:r>
              <a:endParaRPr sz="1100">
                <a:latin typeface="Museo Sans 300" panose="02000000000000000000"/>
                <a:cs typeface="Arial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782592-4685-233D-A46B-C7A1AA48ACC1}"/>
              </a:ext>
            </a:extLst>
          </p:cNvPr>
          <p:cNvGrpSpPr/>
          <p:nvPr/>
        </p:nvGrpSpPr>
        <p:grpSpPr>
          <a:xfrm>
            <a:off x="1357063" y="5435986"/>
            <a:ext cx="2491835" cy="193396"/>
            <a:chOff x="1340494" y="5587523"/>
            <a:chExt cx="3015120" cy="234011"/>
          </a:xfrm>
        </p:grpSpPr>
        <p:sp>
          <p:nvSpPr>
            <p:cNvPr id="89" name="Rectangle 156">
              <a:extLst>
                <a:ext uri="{FF2B5EF4-FFF2-40B4-BE49-F238E27FC236}">
                  <a16:creationId xmlns:a16="http://schemas.microsoft.com/office/drawing/2014/main" id="{83711C19-11D7-87FD-45BA-4E152D21C824}"/>
                </a:ext>
              </a:extLst>
            </p:cNvPr>
            <p:cNvSpPr/>
            <p:nvPr/>
          </p:nvSpPr>
          <p:spPr>
            <a:xfrm rot="5400000" flipH="1">
              <a:off x="2783359" y="4249280"/>
              <a:ext cx="177291" cy="2967218"/>
            </a:xfrm>
            <a:custGeom>
              <a:avLst/>
              <a:gdLst>
                <a:gd name="connsiteX0" fmla="*/ 0 w 1677635"/>
                <a:gd name="connsiteY0" fmla="*/ 0 h 1032252"/>
                <a:gd name="connsiteX1" fmla="*/ 1677635 w 1677635"/>
                <a:gd name="connsiteY1" fmla="*/ 0 h 1032252"/>
                <a:gd name="connsiteX2" fmla="*/ 1677635 w 1677635"/>
                <a:gd name="connsiteY2" fmla="*/ 1032252 h 1032252"/>
                <a:gd name="connsiteX3" fmla="*/ 0 w 1677635"/>
                <a:gd name="connsiteY3" fmla="*/ 1032252 h 1032252"/>
                <a:gd name="connsiteX4" fmla="*/ 0 w 1677635"/>
                <a:gd name="connsiteY4" fmla="*/ 0 h 1032252"/>
                <a:gd name="connsiteX0" fmla="*/ 0 w 1677635"/>
                <a:gd name="connsiteY0" fmla="*/ 1032252 h 1123692"/>
                <a:gd name="connsiteX1" fmla="*/ 0 w 1677635"/>
                <a:gd name="connsiteY1" fmla="*/ 0 h 1123692"/>
                <a:gd name="connsiteX2" fmla="*/ 1677635 w 1677635"/>
                <a:gd name="connsiteY2" fmla="*/ 0 h 1123692"/>
                <a:gd name="connsiteX3" fmla="*/ 1677635 w 1677635"/>
                <a:gd name="connsiteY3" fmla="*/ 1032252 h 1123692"/>
                <a:gd name="connsiteX4" fmla="*/ 91440 w 1677635"/>
                <a:gd name="connsiteY4" fmla="*/ 1123692 h 1123692"/>
                <a:gd name="connsiteX0" fmla="*/ 0 w 1677635"/>
                <a:gd name="connsiteY0" fmla="*/ 1032252 h 1032252"/>
                <a:gd name="connsiteX1" fmla="*/ 0 w 1677635"/>
                <a:gd name="connsiteY1" fmla="*/ 0 h 1032252"/>
                <a:gd name="connsiteX2" fmla="*/ 1677635 w 1677635"/>
                <a:gd name="connsiteY2" fmla="*/ 0 h 1032252"/>
                <a:gd name="connsiteX3" fmla="*/ 1677635 w 1677635"/>
                <a:gd name="connsiteY3" fmla="*/ 1032252 h 1032252"/>
                <a:gd name="connsiteX0" fmla="*/ 0 w 1677635"/>
                <a:gd name="connsiteY0" fmla="*/ 0 h 1032252"/>
                <a:gd name="connsiteX1" fmla="*/ 1677635 w 1677635"/>
                <a:gd name="connsiteY1" fmla="*/ 0 h 1032252"/>
                <a:gd name="connsiteX2" fmla="*/ 1677635 w 1677635"/>
                <a:gd name="connsiteY2" fmla="*/ 1032252 h 103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7635" h="1032252">
                  <a:moveTo>
                    <a:pt x="0" y="0"/>
                  </a:moveTo>
                  <a:lnTo>
                    <a:pt x="1677635" y="0"/>
                  </a:lnTo>
                  <a:lnTo>
                    <a:pt x="1677635" y="1032252"/>
                  </a:lnTo>
                </a:path>
              </a:pathLst>
            </a:custGeom>
            <a:noFill/>
            <a:ln w="9525">
              <a:solidFill>
                <a:schemeClr val="bg1">
                  <a:lumMod val="85000"/>
                </a:schemeClr>
              </a:solidFill>
              <a:tailEnd type="none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useo Sans 300" panose="0200000000000000000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15D2BC3-7DE6-C887-4D04-ADA814E326BD}"/>
                </a:ext>
              </a:extLst>
            </p:cNvPr>
            <p:cNvSpPr/>
            <p:nvPr/>
          </p:nvSpPr>
          <p:spPr>
            <a:xfrm>
              <a:off x="1340494" y="5587523"/>
              <a:ext cx="110207" cy="11020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useo Sans 300" panose="02000000000000000000"/>
              </a:endParaRPr>
            </a:p>
          </p:txBody>
        </p:sp>
      </p:grpSp>
      <p:pic>
        <p:nvPicPr>
          <p:cNvPr id="98" name="Graphic 97" descr="Coins outline">
            <a:extLst>
              <a:ext uri="{FF2B5EF4-FFF2-40B4-BE49-F238E27FC236}">
                <a16:creationId xmlns:a16="http://schemas.microsoft.com/office/drawing/2014/main" id="{1B4A1D2B-1470-AAA3-08FB-19822585DC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5721" y="5726750"/>
            <a:ext cx="755703" cy="7557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 312">
            <a:extLst>
              <a:ext uri="{FF2B5EF4-FFF2-40B4-BE49-F238E27FC236}">
                <a16:creationId xmlns:a16="http://schemas.microsoft.com/office/drawing/2014/main" id="{E983BFD1-2891-0D2E-B077-513827CD1E7F}"/>
              </a:ext>
            </a:extLst>
          </p:cNvPr>
          <p:cNvSpPr/>
          <p:nvPr/>
        </p:nvSpPr>
        <p:spPr>
          <a:xfrm>
            <a:off x="0" y="-1"/>
            <a:ext cx="8153635" cy="5113959"/>
          </a:xfrm>
          <a:prstGeom prst="rect">
            <a:avLst/>
          </a:prstGeom>
          <a:solidFill>
            <a:srgbClr val="D5D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AD2013-F42A-6379-00F7-7572AD7D95BB}"/>
              </a:ext>
            </a:extLst>
          </p:cNvPr>
          <p:cNvSpPr/>
          <p:nvPr/>
        </p:nvSpPr>
        <p:spPr>
          <a:xfrm>
            <a:off x="-1" y="1146708"/>
            <a:ext cx="4246709" cy="5711292"/>
          </a:xfrm>
          <a:prstGeom prst="rect">
            <a:avLst/>
          </a:prstGeom>
          <a:solidFill>
            <a:srgbClr val="EAE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B2D7171-DAF7-3C53-8293-9EC84B512158}"/>
              </a:ext>
            </a:extLst>
          </p:cNvPr>
          <p:cNvSpPr/>
          <p:nvPr/>
        </p:nvSpPr>
        <p:spPr>
          <a:xfrm>
            <a:off x="6091815" y="1136990"/>
            <a:ext cx="6100184" cy="5721010"/>
          </a:xfrm>
          <a:prstGeom prst="rect">
            <a:avLst/>
          </a:prstGeom>
          <a:solidFill>
            <a:srgbClr val="EAEB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F7CAD1-627D-832D-EC9A-53B3FD6BB9B7}"/>
              </a:ext>
            </a:extLst>
          </p:cNvPr>
          <p:cNvSpPr/>
          <p:nvPr/>
        </p:nvSpPr>
        <p:spPr>
          <a:xfrm>
            <a:off x="-8372" y="5113959"/>
            <a:ext cx="7953663" cy="17440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98500" dist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8E2B9-4AEA-79F0-E1A5-D079715E76BB}"/>
              </a:ext>
            </a:extLst>
          </p:cNvPr>
          <p:cNvSpPr/>
          <p:nvPr/>
        </p:nvSpPr>
        <p:spPr>
          <a:xfrm>
            <a:off x="384238" y="1965979"/>
            <a:ext cx="3869073" cy="39780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98500" dist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59BE07-1CB7-8C92-BA7B-DA9521FCEDAA}"/>
              </a:ext>
            </a:extLst>
          </p:cNvPr>
          <p:cNvSpPr/>
          <p:nvPr/>
        </p:nvSpPr>
        <p:spPr>
          <a:xfrm>
            <a:off x="7938690" y="1965979"/>
            <a:ext cx="3864738" cy="39780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98500" dist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6A90CD-7E3C-D37A-778B-84E56FEEDEA7}"/>
              </a:ext>
            </a:extLst>
          </p:cNvPr>
          <p:cNvGrpSpPr/>
          <p:nvPr/>
        </p:nvGrpSpPr>
        <p:grpSpPr>
          <a:xfrm>
            <a:off x="769393" y="4284904"/>
            <a:ext cx="9773735" cy="2341086"/>
            <a:chOff x="514400" y="4153600"/>
            <a:chExt cx="9773735" cy="23410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9278A8-83EC-64DA-4993-CBF597F6D199}"/>
                </a:ext>
              </a:extLst>
            </p:cNvPr>
            <p:cNvSpPr txBox="1"/>
            <p:nvPr/>
          </p:nvSpPr>
          <p:spPr>
            <a:xfrm>
              <a:off x="7769601" y="6263854"/>
              <a:ext cx="2518534" cy="2308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38100">
                <a:lnSpc>
                  <a:spcPct val="100000"/>
                </a:lnSpc>
                <a:spcBef>
                  <a:spcPts val="100"/>
                </a:spcBef>
              </a:pPr>
              <a:r>
                <a:rPr lang="pt-PT" sz="900" b="1" spc="-55" err="1">
                  <a:solidFill>
                    <a:srgbClr val="464D50"/>
                  </a:solidFill>
                  <a:latin typeface="Museo Sans 300" panose="02000000000000000000"/>
                  <a:cs typeface="Arial"/>
                </a:rPr>
                <a:t>Source</a:t>
              </a:r>
              <a:r>
                <a:rPr lang="pt-PT" sz="900" b="1" spc="-70">
                  <a:solidFill>
                    <a:srgbClr val="464D50"/>
                  </a:solidFill>
                  <a:latin typeface="Museo Sans 300" panose="02000000000000000000"/>
                  <a:cs typeface="Arial"/>
                </a:rPr>
                <a:t> </a:t>
              </a:r>
              <a:r>
                <a:rPr lang="pt-PT" sz="900" b="1">
                  <a:solidFill>
                    <a:srgbClr val="464D50"/>
                  </a:solidFill>
                  <a:latin typeface="Museo Sans 300" panose="02000000000000000000"/>
                  <a:cs typeface="Arial"/>
                </a:rPr>
                <a:t>:</a:t>
              </a:r>
              <a:r>
                <a:rPr lang="pt-PT" sz="900" b="1" spc="-95">
                  <a:solidFill>
                    <a:srgbClr val="464D50"/>
                  </a:solidFill>
                  <a:latin typeface="Museo Sans 300" panose="02000000000000000000"/>
                  <a:cs typeface="Arial"/>
                </a:rPr>
                <a:t>2022</a:t>
              </a:r>
              <a:r>
                <a:rPr lang="pt-PT" sz="900" spc="-95">
                  <a:solidFill>
                    <a:srgbClr val="464D50"/>
                  </a:solidFill>
                  <a:latin typeface="Museo Sans 300" panose="02000000000000000000"/>
                  <a:cs typeface="Arial"/>
                </a:rPr>
                <a:t> </a:t>
              </a:r>
              <a:r>
                <a:rPr lang="pt-PT" sz="900" spc="-65">
                  <a:solidFill>
                    <a:srgbClr val="464D50"/>
                  </a:solidFill>
                  <a:latin typeface="Museo Sans 300" panose="02000000000000000000"/>
                  <a:cs typeface="Arial"/>
                </a:rPr>
                <a:t>Eurostat,</a:t>
              </a:r>
              <a:r>
                <a:rPr lang="pt-PT" sz="900" spc="-105">
                  <a:solidFill>
                    <a:srgbClr val="464D50"/>
                  </a:solidFill>
                  <a:latin typeface="Museo Sans 300" panose="02000000000000000000"/>
                  <a:cs typeface="Arial"/>
                </a:rPr>
                <a:t> </a:t>
              </a:r>
              <a:r>
                <a:rPr lang="pt-PT" sz="900" spc="-30">
                  <a:solidFill>
                    <a:srgbClr val="464D50"/>
                  </a:solidFill>
                  <a:latin typeface="Museo Sans 300" panose="02000000000000000000"/>
                  <a:cs typeface="Arial"/>
                </a:rPr>
                <a:t>gov_10a_taxag_custom</a:t>
              </a:r>
              <a:endParaRPr lang="pt-PT" sz="900">
                <a:latin typeface="Museo Sans 300" panose="02000000000000000000"/>
                <a:cs typeface="Arial"/>
              </a:endParaRPr>
            </a:p>
          </p:txBody>
        </p: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FF7E5C33-8053-4E70-80AF-1DB2E750DA34}"/>
                </a:ext>
              </a:extLst>
            </p:cNvPr>
            <p:cNvGrpSpPr/>
            <p:nvPr/>
          </p:nvGrpSpPr>
          <p:grpSpPr>
            <a:xfrm>
              <a:off x="514400" y="4153600"/>
              <a:ext cx="2959218" cy="1024099"/>
              <a:chOff x="-178729" y="3653552"/>
              <a:chExt cx="2959218" cy="1024099"/>
            </a:xfrm>
          </p:grpSpPr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4B0B4864-422D-7524-509C-469DAABBB788}"/>
                  </a:ext>
                </a:extLst>
              </p:cNvPr>
              <p:cNvSpPr txBox="1"/>
              <p:nvPr/>
            </p:nvSpPr>
            <p:spPr>
              <a:xfrm>
                <a:off x="-178728" y="3653552"/>
                <a:ext cx="2959217" cy="535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3200" b="1" spc="-30">
                    <a:solidFill>
                      <a:srgbClr val="00B7F1"/>
                    </a:solidFill>
                    <a:latin typeface="Museo Sans 700" panose="02000000000000000000" pitchFamily="50" charset="0"/>
                    <a:ea typeface="Verdana" panose="020B0604030504040204" pitchFamily="34" charset="0"/>
                  </a:rPr>
                  <a:t>= €6.5 trillion</a:t>
                </a:r>
                <a:endParaRPr lang="en-GB" sz="3200" b="1" spc="-30" baseline="30000">
                  <a:solidFill>
                    <a:srgbClr val="00B7F1"/>
                  </a:solidFill>
                  <a:latin typeface="Museo Sans 700" panose="02000000000000000000" pitchFamily="50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CE923F-679A-A328-89F0-34C22085A9FE}"/>
                  </a:ext>
                </a:extLst>
              </p:cNvPr>
              <p:cNvSpPr txBox="1"/>
              <p:nvPr/>
            </p:nvSpPr>
            <p:spPr>
              <a:xfrm>
                <a:off x="-178729" y="4086720"/>
                <a:ext cx="2776209" cy="59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pc="-30">
                    <a:solidFill>
                      <a:srgbClr val="484E51"/>
                    </a:solidFill>
                    <a:latin typeface="Museo Sans 500" panose="02000000000000000000" pitchFamily="50" charset="0"/>
                    <a:ea typeface="Verdana" panose="020B0604030504040204" pitchFamily="34" charset="0"/>
                  </a:rPr>
                  <a:t>of taxes received </a:t>
                </a:r>
                <a:br>
                  <a:rPr lang="en-GB" spc="-30">
                    <a:solidFill>
                      <a:srgbClr val="484E51"/>
                    </a:solidFill>
                    <a:latin typeface="Museo Sans 500" panose="02000000000000000000" pitchFamily="50" charset="0"/>
                    <a:ea typeface="Verdana" panose="020B0604030504040204" pitchFamily="34" charset="0"/>
                  </a:rPr>
                </a:br>
                <a:r>
                  <a:rPr lang="en-GB" spc="-30">
                    <a:solidFill>
                      <a:srgbClr val="484E51"/>
                    </a:solidFill>
                    <a:latin typeface="Museo Sans 500" panose="02000000000000000000" pitchFamily="50" charset="0"/>
                    <a:ea typeface="Verdana" panose="020B0604030504040204" pitchFamily="34" charset="0"/>
                  </a:rPr>
                  <a:t>in the European Union</a:t>
                </a:r>
              </a:p>
            </p:txBody>
          </p:sp>
        </p:grpSp>
      </p:grpSp>
      <p:sp>
        <p:nvSpPr>
          <p:cNvPr id="341" name="TextBox 340">
            <a:extLst>
              <a:ext uri="{FF2B5EF4-FFF2-40B4-BE49-F238E27FC236}">
                <a16:creationId xmlns:a16="http://schemas.microsoft.com/office/drawing/2014/main" id="{123254CD-7433-C2B1-34B0-AA028098E90E}"/>
              </a:ext>
            </a:extLst>
          </p:cNvPr>
          <p:cNvSpPr txBox="1"/>
          <p:nvPr/>
        </p:nvSpPr>
        <p:spPr>
          <a:xfrm>
            <a:off x="8561358" y="4284904"/>
            <a:ext cx="2785249" cy="957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GB" sz="2400" b="1" spc="-30">
                <a:solidFill>
                  <a:srgbClr val="00B7F1"/>
                </a:solidFill>
                <a:latin typeface="Museo Sans 700" panose="02000000000000000000" pitchFamily="50" charset="0"/>
                <a:ea typeface="Verdana" panose="020B0604030504040204" pitchFamily="34" charset="0"/>
              </a:rPr>
              <a:t>Proportion of Government </a:t>
            </a:r>
            <a:br>
              <a:rPr lang="en-GB" sz="2000" b="1" spc="-30">
                <a:solidFill>
                  <a:srgbClr val="00B7F1"/>
                </a:solidFill>
                <a:latin typeface="Museo Sans 700" panose="02000000000000000000" pitchFamily="50" charset="0"/>
                <a:ea typeface="Verdana" panose="020B0604030504040204" pitchFamily="34" charset="0"/>
              </a:rPr>
            </a:br>
            <a:r>
              <a:rPr lang="en-GB" spc="-30">
                <a:solidFill>
                  <a:srgbClr val="484E51"/>
                </a:solidFill>
                <a:latin typeface="Museo Sans 500" panose="02000000000000000000" pitchFamily="50" charset="0"/>
                <a:ea typeface="Verdana" panose="020B0604030504040204" pitchFamily="34" charset="0"/>
              </a:rPr>
              <a:t>Revenues from Taxes</a:t>
            </a:r>
          </a:p>
        </p:txBody>
      </p:sp>
      <p:sp>
        <p:nvSpPr>
          <p:cNvPr id="26" name="Rectangle 156">
            <a:extLst>
              <a:ext uri="{FF2B5EF4-FFF2-40B4-BE49-F238E27FC236}">
                <a16:creationId xmlns:a16="http://schemas.microsoft.com/office/drawing/2014/main" id="{0BECFC46-71BA-54FF-F31F-C1C166978583}"/>
              </a:ext>
            </a:extLst>
          </p:cNvPr>
          <p:cNvSpPr/>
          <p:nvPr/>
        </p:nvSpPr>
        <p:spPr>
          <a:xfrm rot="5400000" flipH="1">
            <a:off x="9902739" y="121305"/>
            <a:ext cx="266181" cy="3139440"/>
          </a:xfrm>
          <a:custGeom>
            <a:avLst/>
            <a:gdLst>
              <a:gd name="connsiteX0" fmla="*/ 0 w 1677635"/>
              <a:gd name="connsiteY0" fmla="*/ 0 h 1032252"/>
              <a:gd name="connsiteX1" fmla="*/ 1677635 w 1677635"/>
              <a:gd name="connsiteY1" fmla="*/ 0 h 1032252"/>
              <a:gd name="connsiteX2" fmla="*/ 1677635 w 1677635"/>
              <a:gd name="connsiteY2" fmla="*/ 1032252 h 1032252"/>
              <a:gd name="connsiteX3" fmla="*/ 0 w 1677635"/>
              <a:gd name="connsiteY3" fmla="*/ 1032252 h 1032252"/>
              <a:gd name="connsiteX4" fmla="*/ 0 w 1677635"/>
              <a:gd name="connsiteY4" fmla="*/ 0 h 1032252"/>
              <a:gd name="connsiteX0" fmla="*/ 0 w 1677635"/>
              <a:gd name="connsiteY0" fmla="*/ 1032252 h 1123692"/>
              <a:gd name="connsiteX1" fmla="*/ 0 w 1677635"/>
              <a:gd name="connsiteY1" fmla="*/ 0 h 1123692"/>
              <a:gd name="connsiteX2" fmla="*/ 1677635 w 1677635"/>
              <a:gd name="connsiteY2" fmla="*/ 0 h 1123692"/>
              <a:gd name="connsiteX3" fmla="*/ 1677635 w 1677635"/>
              <a:gd name="connsiteY3" fmla="*/ 1032252 h 1123692"/>
              <a:gd name="connsiteX4" fmla="*/ 91440 w 1677635"/>
              <a:gd name="connsiteY4" fmla="*/ 1123692 h 1123692"/>
              <a:gd name="connsiteX0" fmla="*/ 0 w 1677635"/>
              <a:gd name="connsiteY0" fmla="*/ 1032252 h 1032252"/>
              <a:gd name="connsiteX1" fmla="*/ 0 w 1677635"/>
              <a:gd name="connsiteY1" fmla="*/ 0 h 1032252"/>
              <a:gd name="connsiteX2" fmla="*/ 1677635 w 1677635"/>
              <a:gd name="connsiteY2" fmla="*/ 0 h 1032252"/>
              <a:gd name="connsiteX3" fmla="*/ 1677635 w 1677635"/>
              <a:gd name="connsiteY3" fmla="*/ 1032252 h 1032252"/>
              <a:gd name="connsiteX0" fmla="*/ 0 w 1677635"/>
              <a:gd name="connsiteY0" fmla="*/ 0 h 1032252"/>
              <a:gd name="connsiteX1" fmla="*/ 1677635 w 1677635"/>
              <a:gd name="connsiteY1" fmla="*/ 0 h 1032252"/>
              <a:gd name="connsiteX2" fmla="*/ 1677635 w 1677635"/>
              <a:gd name="connsiteY2" fmla="*/ 1032252 h 103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635" h="1032252">
                <a:moveTo>
                  <a:pt x="0" y="0"/>
                </a:moveTo>
                <a:lnTo>
                  <a:pt x="1677635" y="0"/>
                </a:lnTo>
                <a:lnTo>
                  <a:pt x="1677635" y="1032252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56">
            <a:extLst>
              <a:ext uri="{FF2B5EF4-FFF2-40B4-BE49-F238E27FC236}">
                <a16:creationId xmlns:a16="http://schemas.microsoft.com/office/drawing/2014/main" id="{99D911CA-7199-8594-E98A-3DC5014B67CD}"/>
              </a:ext>
            </a:extLst>
          </p:cNvPr>
          <p:cNvSpPr/>
          <p:nvPr/>
        </p:nvSpPr>
        <p:spPr>
          <a:xfrm rot="16200000">
            <a:off x="2067831" y="121305"/>
            <a:ext cx="266181" cy="3139440"/>
          </a:xfrm>
          <a:custGeom>
            <a:avLst/>
            <a:gdLst>
              <a:gd name="connsiteX0" fmla="*/ 0 w 1677635"/>
              <a:gd name="connsiteY0" fmla="*/ 0 h 1032252"/>
              <a:gd name="connsiteX1" fmla="*/ 1677635 w 1677635"/>
              <a:gd name="connsiteY1" fmla="*/ 0 h 1032252"/>
              <a:gd name="connsiteX2" fmla="*/ 1677635 w 1677635"/>
              <a:gd name="connsiteY2" fmla="*/ 1032252 h 1032252"/>
              <a:gd name="connsiteX3" fmla="*/ 0 w 1677635"/>
              <a:gd name="connsiteY3" fmla="*/ 1032252 h 1032252"/>
              <a:gd name="connsiteX4" fmla="*/ 0 w 1677635"/>
              <a:gd name="connsiteY4" fmla="*/ 0 h 1032252"/>
              <a:gd name="connsiteX0" fmla="*/ 0 w 1677635"/>
              <a:gd name="connsiteY0" fmla="*/ 1032252 h 1123692"/>
              <a:gd name="connsiteX1" fmla="*/ 0 w 1677635"/>
              <a:gd name="connsiteY1" fmla="*/ 0 h 1123692"/>
              <a:gd name="connsiteX2" fmla="*/ 1677635 w 1677635"/>
              <a:gd name="connsiteY2" fmla="*/ 0 h 1123692"/>
              <a:gd name="connsiteX3" fmla="*/ 1677635 w 1677635"/>
              <a:gd name="connsiteY3" fmla="*/ 1032252 h 1123692"/>
              <a:gd name="connsiteX4" fmla="*/ 91440 w 1677635"/>
              <a:gd name="connsiteY4" fmla="*/ 1123692 h 1123692"/>
              <a:gd name="connsiteX0" fmla="*/ 0 w 1677635"/>
              <a:gd name="connsiteY0" fmla="*/ 1032252 h 1032252"/>
              <a:gd name="connsiteX1" fmla="*/ 0 w 1677635"/>
              <a:gd name="connsiteY1" fmla="*/ 0 h 1032252"/>
              <a:gd name="connsiteX2" fmla="*/ 1677635 w 1677635"/>
              <a:gd name="connsiteY2" fmla="*/ 0 h 1032252"/>
              <a:gd name="connsiteX3" fmla="*/ 1677635 w 1677635"/>
              <a:gd name="connsiteY3" fmla="*/ 1032252 h 1032252"/>
              <a:gd name="connsiteX0" fmla="*/ 0 w 1677635"/>
              <a:gd name="connsiteY0" fmla="*/ 0 h 1032252"/>
              <a:gd name="connsiteX1" fmla="*/ 1677635 w 1677635"/>
              <a:gd name="connsiteY1" fmla="*/ 0 h 1032252"/>
              <a:gd name="connsiteX2" fmla="*/ 1677635 w 1677635"/>
              <a:gd name="connsiteY2" fmla="*/ 1032252 h 103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7635" h="1032252">
                <a:moveTo>
                  <a:pt x="0" y="0"/>
                </a:moveTo>
                <a:lnTo>
                  <a:pt x="1677635" y="0"/>
                </a:lnTo>
                <a:lnTo>
                  <a:pt x="1677635" y="1032252"/>
                </a:ln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8AAD1D39-782B-D165-1762-C3A808C2386B}"/>
              </a:ext>
            </a:extLst>
          </p:cNvPr>
          <p:cNvGrpSpPr/>
          <p:nvPr/>
        </p:nvGrpSpPr>
        <p:grpSpPr>
          <a:xfrm>
            <a:off x="10629900" y="6103509"/>
            <a:ext cx="1562100" cy="754491"/>
            <a:chOff x="2431160" y="2162329"/>
            <a:chExt cx="1562100" cy="754491"/>
          </a:xfrm>
        </p:grpSpPr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97394539-9B40-9499-353B-5D5080319D33}"/>
                </a:ext>
              </a:extLst>
            </p:cNvPr>
            <p:cNvSpPr/>
            <p:nvPr/>
          </p:nvSpPr>
          <p:spPr>
            <a:xfrm flipH="1">
              <a:off x="2431160" y="2162329"/>
              <a:ext cx="1562100" cy="754491"/>
            </a:xfrm>
            <a:prstGeom prst="rect">
              <a:avLst/>
            </a:pr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1683" tIns="65842" rIns="131683" bIns="658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377" name="Picture 376" descr="A close up of a sign&#10;&#10;Description automatically generated">
              <a:extLst>
                <a:ext uri="{FF2B5EF4-FFF2-40B4-BE49-F238E27FC236}">
                  <a16:creationId xmlns:a16="http://schemas.microsoft.com/office/drawing/2014/main" id="{6F1F7076-311C-AFAC-B4C5-280F6EB45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6921" y="2364533"/>
              <a:ext cx="871220" cy="391302"/>
            </a:xfrm>
            <a:prstGeom prst="rect">
              <a:avLst/>
            </a:prstGeom>
          </p:spPr>
        </p:pic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C8D71D13-0E6D-2A93-7483-051E7914E5A6}"/>
              </a:ext>
            </a:extLst>
          </p:cNvPr>
          <p:cNvGrpSpPr/>
          <p:nvPr/>
        </p:nvGrpSpPr>
        <p:grpSpPr>
          <a:xfrm>
            <a:off x="939588" y="6069068"/>
            <a:ext cx="6057742" cy="683554"/>
            <a:chOff x="1274416" y="6069068"/>
            <a:chExt cx="6057742" cy="683554"/>
          </a:xfrm>
          <a:solidFill>
            <a:srgbClr val="00B7F1">
              <a:alpha val="26000"/>
            </a:srgbClr>
          </a:solidFill>
        </p:grpSpPr>
        <p:grpSp>
          <p:nvGrpSpPr>
            <p:cNvPr id="374" name="Group 373">
              <a:extLst>
                <a:ext uri="{FF2B5EF4-FFF2-40B4-BE49-F238E27FC236}">
                  <a16:creationId xmlns:a16="http://schemas.microsoft.com/office/drawing/2014/main" id="{FF20177C-90D3-6CDB-426A-BAD2EBBB253C}"/>
                </a:ext>
              </a:extLst>
            </p:cNvPr>
            <p:cNvGrpSpPr/>
            <p:nvPr/>
          </p:nvGrpSpPr>
          <p:grpSpPr>
            <a:xfrm>
              <a:off x="1274416" y="6069068"/>
              <a:ext cx="2944152" cy="683554"/>
              <a:chOff x="8610627" y="6069068"/>
              <a:chExt cx="2944152" cy="683554"/>
            </a:xfrm>
            <a:grpFill/>
          </p:grpSpPr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9595B51A-E358-81E1-2C88-7AB7B66FA688}"/>
                  </a:ext>
                </a:extLst>
              </p:cNvPr>
              <p:cNvSpPr/>
              <p:nvPr/>
            </p:nvSpPr>
            <p:spPr>
              <a:xfrm>
                <a:off x="8610627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29BE35C-EDDC-B3EB-7FD7-1874AE290BA5}"/>
                  </a:ext>
                </a:extLst>
              </p:cNvPr>
              <p:cNvSpPr/>
              <p:nvPr/>
            </p:nvSpPr>
            <p:spPr>
              <a:xfrm>
                <a:off x="8869281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42911011-483B-30E3-3822-E09B9594E6AE}"/>
                  </a:ext>
                </a:extLst>
              </p:cNvPr>
              <p:cNvSpPr/>
              <p:nvPr/>
            </p:nvSpPr>
            <p:spPr>
              <a:xfrm>
                <a:off x="9127935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2BA67D0A-7359-2F72-9E02-DC370F89BFD0}"/>
                  </a:ext>
                </a:extLst>
              </p:cNvPr>
              <p:cNvSpPr/>
              <p:nvPr/>
            </p:nvSpPr>
            <p:spPr>
              <a:xfrm>
                <a:off x="9386590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33137EBF-0387-CAB7-44F3-5903C2F746E5}"/>
                  </a:ext>
                </a:extLst>
              </p:cNvPr>
              <p:cNvSpPr/>
              <p:nvPr/>
            </p:nvSpPr>
            <p:spPr>
              <a:xfrm>
                <a:off x="9645244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F0A51D86-CAD6-F686-2235-B5BD2F71F488}"/>
                  </a:ext>
                </a:extLst>
              </p:cNvPr>
              <p:cNvSpPr/>
              <p:nvPr/>
            </p:nvSpPr>
            <p:spPr>
              <a:xfrm>
                <a:off x="9903899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3A7A9813-4736-70B4-29D7-E72D08E7C695}"/>
                  </a:ext>
                </a:extLst>
              </p:cNvPr>
              <p:cNvSpPr/>
              <p:nvPr/>
            </p:nvSpPr>
            <p:spPr>
              <a:xfrm>
                <a:off x="10162553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49E6BCD8-7D06-EBD7-2E29-D7352F382D60}"/>
                  </a:ext>
                </a:extLst>
              </p:cNvPr>
              <p:cNvSpPr/>
              <p:nvPr/>
            </p:nvSpPr>
            <p:spPr>
              <a:xfrm>
                <a:off x="10421273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B2E8C45D-73CC-91DD-5572-AA7C67DBE49E}"/>
                  </a:ext>
                </a:extLst>
              </p:cNvPr>
              <p:cNvSpPr/>
              <p:nvPr/>
            </p:nvSpPr>
            <p:spPr>
              <a:xfrm>
                <a:off x="10679862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9FAB213A-6B2C-3EB0-19FC-E0DFC18DD589}"/>
                  </a:ext>
                </a:extLst>
              </p:cNvPr>
              <p:cNvSpPr/>
              <p:nvPr/>
            </p:nvSpPr>
            <p:spPr>
              <a:xfrm>
                <a:off x="10938517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D3B44F65-FF3A-9008-7221-B47B978992C5}"/>
                  </a:ext>
                </a:extLst>
              </p:cNvPr>
              <p:cNvSpPr/>
              <p:nvPr/>
            </p:nvSpPr>
            <p:spPr>
              <a:xfrm>
                <a:off x="11197172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16C1C3E4-5008-1CE0-3418-8E480351521C}"/>
                  </a:ext>
                </a:extLst>
              </p:cNvPr>
              <p:cNvSpPr/>
              <p:nvPr/>
            </p:nvSpPr>
            <p:spPr>
              <a:xfrm>
                <a:off x="11455826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208482BE-1629-28BE-F11C-C860EE3F40F6}"/>
                  </a:ext>
                </a:extLst>
              </p:cNvPr>
              <p:cNvSpPr/>
              <p:nvPr/>
            </p:nvSpPr>
            <p:spPr>
              <a:xfrm>
                <a:off x="8610627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89B66B6A-9F2B-9DF6-FD3C-BC5FE3252088}"/>
                  </a:ext>
                </a:extLst>
              </p:cNvPr>
              <p:cNvSpPr/>
              <p:nvPr/>
            </p:nvSpPr>
            <p:spPr>
              <a:xfrm>
                <a:off x="8869281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21C9EC9C-724C-17EB-40A8-211EEFA7B4EB}"/>
                  </a:ext>
                </a:extLst>
              </p:cNvPr>
              <p:cNvSpPr/>
              <p:nvPr/>
            </p:nvSpPr>
            <p:spPr>
              <a:xfrm>
                <a:off x="9127935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C86B506E-FF8B-AC9F-5452-632A67D9818E}"/>
                  </a:ext>
                </a:extLst>
              </p:cNvPr>
              <p:cNvSpPr/>
              <p:nvPr/>
            </p:nvSpPr>
            <p:spPr>
              <a:xfrm>
                <a:off x="9386590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8857BC08-26C0-1136-2111-A5FF755A682C}"/>
                  </a:ext>
                </a:extLst>
              </p:cNvPr>
              <p:cNvSpPr/>
              <p:nvPr/>
            </p:nvSpPr>
            <p:spPr>
              <a:xfrm>
                <a:off x="9645244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10C1B878-F02D-9E57-7F83-EA8328AE0B25}"/>
                  </a:ext>
                </a:extLst>
              </p:cNvPr>
              <p:cNvSpPr/>
              <p:nvPr/>
            </p:nvSpPr>
            <p:spPr>
              <a:xfrm>
                <a:off x="9903899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3EAD3C2B-D38F-F07D-8B5A-67DDBADCD719}"/>
                  </a:ext>
                </a:extLst>
              </p:cNvPr>
              <p:cNvSpPr/>
              <p:nvPr/>
            </p:nvSpPr>
            <p:spPr>
              <a:xfrm>
                <a:off x="10162553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05E85161-73CF-0875-FC69-0A39099E1FEF}"/>
                  </a:ext>
                </a:extLst>
              </p:cNvPr>
              <p:cNvSpPr/>
              <p:nvPr/>
            </p:nvSpPr>
            <p:spPr>
              <a:xfrm>
                <a:off x="10421273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67F9077E-D1B8-E404-D591-7EAEF1A375D7}"/>
                  </a:ext>
                </a:extLst>
              </p:cNvPr>
              <p:cNvSpPr/>
              <p:nvPr/>
            </p:nvSpPr>
            <p:spPr>
              <a:xfrm>
                <a:off x="10679862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DC94088-889B-7C15-3F7C-9C8AC675F8BD}"/>
                  </a:ext>
                </a:extLst>
              </p:cNvPr>
              <p:cNvSpPr/>
              <p:nvPr/>
            </p:nvSpPr>
            <p:spPr>
              <a:xfrm>
                <a:off x="10938517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40076598-111B-F9B5-3A54-0BFC54E41641}"/>
                  </a:ext>
                </a:extLst>
              </p:cNvPr>
              <p:cNvSpPr/>
              <p:nvPr/>
            </p:nvSpPr>
            <p:spPr>
              <a:xfrm>
                <a:off x="11197172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C0B10C15-649D-5779-C240-1BD962BFCE5E}"/>
                  </a:ext>
                </a:extLst>
              </p:cNvPr>
              <p:cNvSpPr/>
              <p:nvPr/>
            </p:nvSpPr>
            <p:spPr>
              <a:xfrm>
                <a:off x="11455826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4CBECD5B-B0E3-4545-B43C-5EDD76931D49}"/>
                  </a:ext>
                </a:extLst>
              </p:cNvPr>
              <p:cNvSpPr/>
              <p:nvPr/>
            </p:nvSpPr>
            <p:spPr>
              <a:xfrm>
                <a:off x="8610627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CAC3FABB-DC60-C3A2-3803-B6CFA3BAEB7E}"/>
                  </a:ext>
                </a:extLst>
              </p:cNvPr>
              <p:cNvSpPr/>
              <p:nvPr/>
            </p:nvSpPr>
            <p:spPr>
              <a:xfrm>
                <a:off x="8869281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155CE851-DCC2-CC48-78A8-7AB139ADB14A}"/>
                  </a:ext>
                </a:extLst>
              </p:cNvPr>
              <p:cNvSpPr/>
              <p:nvPr/>
            </p:nvSpPr>
            <p:spPr>
              <a:xfrm>
                <a:off x="9127935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6BCE5D39-638B-3A24-6768-20743F10C444}"/>
                  </a:ext>
                </a:extLst>
              </p:cNvPr>
              <p:cNvSpPr/>
              <p:nvPr/>
            </p:nvSpPr>
            <p:spPr>
              <a:xfrm>
                <a:off x="9386590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58555B89-1F3E-5277-B19D-BF54317D6647}"/>
                  </a:ext>
                </a:extLst>
              </p:cNvPr>
              <p:cNvSpPr/>
              <p:nvPr/>
            </p:nvSpPr>
            <p:spPr>
              <a:xfrm>
                <a:off x="9645244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A057F9AD-D3A0-FAB3-C4C4-62B24CA268BC}"/>
                  </a:ext>
                </a:extLst>
              </p:cNvPr>
              <p:cNvSpPr/>
              <p:nvPr/>
            </p:nvSpPr>
            <p:spPr>
              <a:xfrm>
                <a:off x="9903899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BBB9821C-4112-9F47-291C-FBC2FEEBE2BB}"/>
                  </a:ext>
                </a:extLst>
              </p:cNvPr>
              <p:cNvSpPr/>
              <p:nvPr/>
            </p:nvSpPr>
            <p:spPr>
              <a:xfrm>
                <a:off x="10162553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95682689-50AB-C693-48ED-3548B505F5E2}"/>
                  </a:ext>
                </a:extLst>
              </p:cNvPr>
              <p:cNvSpPr/>
              <p:nvPr/>
            </p:nvSpPr>
            <p:spPr>
              <a:xfrm>
                <a:off x="10421273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6ECCE5A7-4E10-44BD-A8AA-ADEFC2994035}"/>
                  </a:ext>
                </a:extLst>
              </p:cNvPr>
              <p:cNvSpPr/>
              <p:nvPr/>
            </p:nvSpPr>
            <p:spPr>
              <a:xfrm>
                <a:off x="10679862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D3385210-2C44-12CE-ECD9-90D3D7D6E14A}"/>
                  </a:ext>
                </a:extLst>
              </p:cNvPr>
              <p:cNvSpPr/>
              <p:nvPr/>
            </p:nvSpPr>
            <p:spPr>
              <a:xfrm>
                <a:off x="10938517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3BE3EA8A-9253-7FB5-DDB5-51F864122E41}"/>
                  </a:ext>
                </a:extLst>
              </p:cNvPr>
              <p:cNvSpPr/>
              <p:nvPr/>
            </p:nvSpPr>
            <p:spPr>
              <a:xfrm>
                <a:off x="11197172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4C7057A1-5F29-1BB6-E628-4A787C130ECE}"/>
                  </a:ext>
                </a:extLst>
              </p:cNvPr>
              <p:cNvSpPr/>
              <p:nvPr/>
            </p:nvSpPr>
            <p:spPr>
              <a:xfrm>
                <a:off x="11455826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0DA89753-D139-C462-5916-49898BF4F0FB}"/>
                </a:ext>
              </a:extLst>
            </p:cNvPr>
            <p:cNvGrpSpPr/>
            <p:nvPr/>
          </p:nvGrpSpPr>
          <p:grpSpPr>
            <a:xfrm>
              <a:off x="4388006" y="6069068"/>
              <a:ext cx="2944152" cy="683554"/>
              <a:chOff x="8610627" y="6069068"/>
              <a:chExt cx="2944152" cy="683554"/>
            </a:xfrm>
            <a:grpFill/>
          </p:grpSpPr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D39FC981-67C0-F542-ECC4-3CAD3304084C}"/>
                  </a:ext>
                </a:extLst>
              </p:cNvPr>
              <p:cNvSpPr/>
              <p:nvPr/>
            </p:nvSpPr>
            <p:spPr>
              <a:xfrm>
                <a:off x="8610627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D63A9439-498D-972E-25D2-2006A96033B4}"/>
                  </a:ext>
                </a:extLst>
              </p:cNvPr>
              <p:cNvSpPr/>
              <p:nvPr/>
            </p:nvSpPr>
            <p:spPr>
              <a:xfrm>
                <a:off x="8869281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8BD94FC9-2029-382E-9534-FF1298455029}"/>
                  </a:ext>
                </a:extLst>
              </p:cNvPr>
              <p:cNvSpPr/>
              <p:nvPr/>
            </p:nvSpPr>
            <p:spPr>
              <a:xfrm>
                <a:off x="9127935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262C5849-C1DF-8AC5-9B1A-C021C0BC243C}"/>
                  </a:ext>
                </a:extLst>
              </p:cNvPr>
              <p:cNvSpPr/>
              <p:nvPr/>
            </p:nvSpPr>
            <p:spPr>
              <a:xfrm>
                <a:off x="9386590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D7279078-5A92-13F1-6E39-8DAB5291ED96}"/>
                  </a:ext>
                </a:extLst>
              </p:cNvPr>
              <p:cNvSpPr/>
              <p:nvPr/>
            </p:nvSpPr>
            <p:spPr>
              <a:xfrm>
                <a:off x="9645244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EF939E0E-E968-E992-5936-C7DAD0F95E1A}"/>
                  </a:ext>
                </a:extLst>
              </p:cNvPr>
              <p:cNvSpPr/>
              <p:nvPr/>
            </p:nvSpPr>
            <p:spPr>
              <a:xfrm>
                <a:off x="9903899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8830E6FD-2EB0-A1BA-1EF3-05B9C5C8EC09}"/>
                  </a:ext>
                </a:extLst>
              </p:cNvPr>
              <p:cNvSpPr/>
              <p:nvPr/>
            </p:nvSpPr>
            <p:spPr>
              <a:xfrm>
                <a:off x="10162553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9D5B492C-6E82-66DB-61DA-D010F8529EC1}"/>
                  </a:ext>
                </a:extLst>
              </p:cNvPr>
              <p:cNvSpPr/>
              <p:nvPr/>
            </p:nvSpPr>
            <p:spPr>
              <a:xfrm>
                <a:off x="10421273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694D2B4C-DB7A-E838-A77C-41DE6BA719EB}"/>
                  </a:ext>
                </a:extLst>
              </p:cNvPr>
              <p:cNvSpPr/>
              <p:nvPr/>
            </p:nvSpPr>
            <p:spPr>
              <a:xfrm>
                <a:off x="10679862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4849E2C1-95D1-2E5F-0887-728292EA810B}"/>
                  </a:ext>
                </a:extLst>
              </p:cNvPr>
              <p:cNvSpPr/>
              <p:nvPr/>
            </p:nvSpPr>
            <p:spPr>
              <a:xfrm>
                <a:off x="10938517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5BCE9406-9F55-9795-7BB1-CB9D0AB7E933}"/>
                  </a:ext>
                </a:extLst>
              </p:cNvPr>
              <p:cNvSpPr/>
              <p:nvPr/>
            </p:nvSpPr>
            <p:spPr>
              <a:xfrm>
                <a:off x="11197172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B62240C6-8D08-3535-3B59-822F95880EAA}"/>
                  </a:ext>
                </a:extLst>
              </p:cNvPr>
              <p:cNvSpPr/>
              <p:nvPr/>
            </p:nvSpPr>
            <p:spPr>
              <a:xfrm>
                <a:off x="11455826" y="6069068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C101D4B9-C255-20B1-938A-789591208BA4}"/>
                  </a:ext>
                </a:extLst>
              </p:cNvPr>
              <p:cNvSpPr/>
              <p:nvPr/>
            </p:nvSpPr>
            <p:spPr>
              <a:xfrm>
                <a:off x="8610627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0180345-2E20-8FB9-E201-D80F6E9ACF7B}"/>
                  </a:ext>
                </a:extLst>
              </p:cNvPr>
              <p:cNvSpPr/>
              <p:nvPr/>
            </p:nvSpPr>
            <p:spPr>
              <a:xfrm>
                <a:off x="8869281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1F914FE0-4B3D-B065-EB92-03B1CAF4E083}"/>
                  </a:ext>
                </a:extLst>
              </p:cNvPr>
              <p:cNvSpPr/>
              <p:nvPr/>
            </p:nvSpPr>
            <p:spPr>
              <a:xfrm>
                <a:off x="9127935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D19949DE-85C4-8702-A684-54E5DEDAF43D}"/>
                  </a:ext>
                </a:extLst>
              </p:cNvPr>
              <p:cNvSpPr/>
              <p:nvPr/>
            </p:nvSpPr>
            <p:spPr>
              <a:xfrm>
                <a:off x="9386590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A2A8BD15-761F-211B-CAD7-56276F4C8F87}"/>
                  </a:ext>
                </a:extLst>
              </p:cNvPr>
              <p:cNvSpPr/>
              <p:nvPr/>
            </p:nvSpPr>
            <p:spPr>
              <a:xfrm>
                <a:off x="9645244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5CAE76DB-2F4E-6F19-FE08-DAC4AAE5A6A5}"/>
                  </a:ext>
                </a:extLst>
              </p:cNvPr>
              <p:cNvSpPr/>
              <p:nvPr/>
            </p:nvSpPr>
            <p:spPr>
              <a:xfrm>
                <a:off x="9903899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3127E683-D0E4-0D2E-249B-86633555E859}"/>
                  </a:ext>
                </a:extLst>
              </p:cNvPr>
              <p:cNvSpPr/>
              <p:nvPr/>
            </p:nvSpPr>
            <p:spPr>
              <a:xfrm>
                <a:off x="10162553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D84110C0-0792-09EC-E66C-0FDEEBF5D085}"/>
                  </a:ext>
                </a:extLst>
              </p:cNvPr>
              <p:cNvSpPr/>
              <p:nvPr/>
            </p:nvSpPr>
            <p:spPr>
              <a:xfrm>
                <a:off x="10421273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FDCADE49-872C-1625-E014-4550E2331A6C}"/>
                  </a:ext>
                </a:extLst>
              </p:cNvPr>
              <p:cNvSpPr/>
              <p:nvPr/>
            </p:nvSpPr>
            <p:spPr>
              <a:xfrm>
                <a:off x="10679862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EC8CD2C4-8540-43D1-4E6D-6FA9F0CE617E}"/>
                  </a:ext>
                </a:extLst>
              </p:cNvPr>
              <p:cNvSpPr/>
              <p:nvPr/>
            </p:nvSpPr>
            <p:spPr>
              <a:xfrm>
                <a:off x="10938517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B88E44D0-E7D0-AC33-E4FC-FBB61354F0E3}"/>
                  </a:ext>
                </a:extLst>
              </p:cNvPr>
              <p:cNvSpPr/>
              <p:nvPr/>
            </p:nvSpPr>
            <p:spPr>
              <a:xfrm>
                <a:off x="11197172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E4C24041-1375-DD1C-23BD-123BD84529E0}"/>
                  </a:ext>
                </a:extLst>
              </p:cNvPr>
              <p:cNvSpPr/>
              <p:nvPr/>
            </p:nvSpPr>
            <p:spPr>
              <a:xfrm>
                <a:off x="11455826" y="6361567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941D4D21-A248-4D32-2468-34FF536E1039}"/>
                  </a:ext>
                </a:extLst>
              </p:cNvPr>
              <p:cNvSpPr/>
              <p:nvPr/>
            </p:nvSpPr>
            <p:spPr>
              <a:xfrm>
                <a:off x="8610627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F11D2A9F-06F8-5227-C9C1-9FCFEEAF1A65}"/>
                  </a:ext>
                </a:extLst>
              </p:cNvPr>
              <p:cNvSpPr/>
              <p:nvPr/>
            </p:nvSpPr>
            <p:spPr>
              <a:xfrm>
                <a:off x="8869281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E859FA99-56F7-3685-C3B2-0633EA013239}"/>
                  </a:ext>
                </a:extLst>
              </p:cNvPr>
              <p:cNvSpPr/>
              <p:nvPr/>
            </p:nvSpPr>
            <p:spPr>
              <a:xfrm>
                <a:off x="9127935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8BA07E35-CCF4-73CE-49E5-60950981194D}"/>
                  </a:ext>
                </a:extLst>
              </p:cNvPr>
              <p:cNvSpPr/>
              <p:nvPr/>
            </p:nvSpPr>
            <p:spPr>
              <a:xfrm>
                <a:off x="9386590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90CF9E25-90DB-CBD5-5510-2AE2EDD0B24A}"/>
                  </a:ext>
                </a:extLst>
              </p:cNvPr>
              <p:cNvSpPr/>
              <p:nvPr/>
            </p:nvSpPr>
            <p:spPr>
              <a:xfrm>
                <a:off x="9645244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2FE9673C-508E-009F-B60D-F7B4453BD1E0}"/>
                  </a:ext>
                </a:extLst>
              </p:cNvPr>
              <p:cNvSpPr/>
              <p:nvPr/>
            </p:nvSpPr>
            <p:spPr>
              <a:xfrm>
                <a:off x="9903899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91318BF3-83B5-ED4B-D0B8-EACF886BB1CE}"/>
                  </a:ext>
                </a:extLst>
              </p:cNvPr>
              <p:cNvSpPr/>
              <p:nvPr/>
            </p:nvSpPr>
            <p:spPr>
              <a:xfrm>
                <a:off x="10162553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81D74731-F202-AC24-41CF-1E1BA3C7171C}"/>
                  </a:ext>
                </a:extLst>
              </p:cNvPr>
              <p:cNvSpPr/>
              <p:nvPr/>
            </p:nvSpPr>
            <p:spPr>
              <a:xfrm>
                <a:off x="10421273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C38A8220-5741-823B-EB3C-AC446358198A}"/>
                  </a:ext>
                </a:extLst>
              </p:cNvPr>
              <p:cNvSpPr/>
              <p:nvPr/>
            </p:nvSpPr>
            <p:spPr>
              <a:xfrm>
                <a:off x="10679862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F1D21E1C-1CEB-FE08-8560-6D1717906173}"/>
                  </a:ext>
                </a:extLst>
              </p:cNvPr>
              <p:cNvSpPr/>
              <p:nvPr/>
            </p:nvSpPr>
            <p:spPr>
              <a:xfrm>
                <a:off x="10938517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81E72C02-682E-1948-16F8-01A635FD47A1}"/>
                  </a:ext>
                </a:extLst>
              </p:cNvPr>
              <p:cNvSpPr/>
              <p:nvPr/>
            </p:nvSpPr>
            <p:spPr>
              <a:xfrm>
                <a:off x="11197172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FC31364-AB95-F211-02D7-14027B3149DB}"/>
                  </a:ext>
                </a:extLst>
              </p:cNvPr>
              <p:cNvSpPr/>
              <p:nvPr/>
            </p:nvSpPr>
            <p:spPr>
              <a:xfrm>
                <a:off x="11455826" y="6654000"/>
                <a:ext cx="98953" cy="98622"/>
              </a:xfrm>
              <a:custGeom>
                <a:avLst/>
                <a:gdLst>
                  <a:gd name="connsiteX0" fmla="*/ 78467 w 78466"/>
                  <a:gd name="connsiteY0" fmla="*/ 39102 h 78204"/>
                  <a:gd name="connsiteX1" fmla="*/ 39207 w 78466"/>
                  <a:gd name="connsiteY1" fmla="*/ 0 h 78204"/>
                  <a:gd name="connsiteX2" fmla="*/ 0 w 78466"/>
                  <a:gd name="connsiteY2" fmla="*/ 39102 h 78204"/>
                  <a:gd name="connsiteX3" fmla="*/ 39207 w 78466"/>
                  <a:gd name="connsiteY3" fmla="*/ 78205 h 78204"/>
                  <a:gd name="connsiteX4" fmla="*/ 78467 w 78466"/>
                  <a:gd name="connsiteY4" fmla="*/ 39102 h 78204"/>
                  <a:gd name="connsiteX5" fmla="*/ 78467 w 78466"/>
                  <a:gd name="connsiteY5" fmla="*/ 39102 h 7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466" h="78204">
                    <a:moveTo>
                      <a:pt x="78467" y="39102"/>
                    </a:moveTo>
                    <a:cubicBezTo>
                      <a:pt x="78467" y="17507"/>
                      <a:pt x="60855" y="0"/>
                      <a:pt x="39207" y="0"/>
                    </a:cubicBezTo>
                    <a:cubicBezTo>
                      <a:pt x="17559" y="0"/>
                      <a:pt x="0" y="17507"/>
                      <a:pt x="0" y="39102"/>
                    </a:cubicBezTo>
                    <a:cubicBezTo>
                      <a:pt x="0" y="60698"/>
                      <a:pt x="17507" y="78205"/>
                      <a:pt x="39207" y="78205"/>
                    </a:cubicBezTo>
                    <a:cubicBezTo>
                      <a:pt x="60907" y="78205"/>
                      <a:pt x="78467" y="60698"/>
                      <a:pt x="78467" y="39102"/>
                    </a:cubicBezTo>
                    <a:lnTo>
                      <a:pt x="78467" y="3910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4DE762C-FE03-EBF6-7DFC-FB192CDDF862}"/>
              </a:ext>
            </a:extLst>
          </p:cNvPr>
          <p:cNvSpPr/>
          <p:nvPr/>
        </p:nvSpPr>
        <p:spPr>
          <a:xfrm>
            <a:off x="4246710" y="1965979"/>
            <a:ext cx="3698581" cy="4114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98500" dist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8649CB-6852-CBF2-631D-62E43FAB5F15}"/>
              </a:ext>
            </a:extLst>
          </p:cNvPr>
          <p:cNvGrpSpPr/>
          <p:nvPr/>
        </p:nvGrpSpPr>
        <p:grpSpPr>
          <a:xfrm flipH="1">
            <a:off x="5902541" y="1502358"/>
            <a:ext cx="386918" cy="863678"/>
            <a:chOff x="4863262" y="5034617"/>
            <a:chExt cx="722378" cy="1612494"/>
          </a:xfrm>
          <a:effectLst>
            <a:outerShdw blurRad="139700" dist="88900" dir="5400000" algn="t" rotWithShape="0">
              <a:prstClr val="black">
                <a:alpha val="12000"/>
              </a:prstClr>
            </a:outerShdw>
          </a:effectLst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3B0FB531-DE7B-0FDE-2902-661D586189CB}"/>
                </a:ext>
              </a:extLst>
            </p:cNvPr>
            <p:cNvSpPr/>
            <p:nvPr/>
          </p:nvSpPr>
          <p:spPr>
            <a:xfrm>
              <a:off x="4863262" y="5034617"/>
              <a:ext cx="722378" cy="1612494"/>
            </a:xfrm>
            <a:prstGeom prst="roundRect">
              <a:avLst>
                <a:gd name="adj" fmla="val 50000"/>
              </a:avLst>
            </a:prstGeom>
            <a:solidFill>
              <a:srgbClr val="D5D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8DB42EB-0C44-9770-92B0-02CCA2558624}"/>
                </a:ext>
              </a:extLst>
            </p:cNvPr>
            <p:cNvCxnSpPr>
              <a:cxnSpLocks/>
            </p:cNvCxnSpPr>
            <p:nvPr/>
          </p:nvCxnSpPr>
          <p:spPr>
            <a:xfrm>
              <a:off x="5228351" y="5328777"/>
              <a:ext cx="0" cy="93159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0B689062-55A6-B780-2747-7F9AD81C66C6}"/>
              </a:ext>
            </a:extLst>
          </p:cNvPr>
          <p:cNvGrpSpPr/>
          <p:nvPr/>
        </p:nvGrpSpPr>
        <p:grpSpPr>
          <a:xfrm>
            <a:off x="4773954" y="4284904"/>
            <a:ext cx="2846213" cy="1357552"/>
            <a:chOff x="2336237" y="5453217"/>
            <a:chExt cx="2846213" cy="1357552"/>
          </a:xfrm>
        </p:grpSpPr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2A47CAAF-D88D-5255-B3DC-9679B8B723E8}"/>
                </a:ext>
              </a:extLst>
            </p:cNvPr>
            <p:cNvSpPr txBox="1"/>
            <p:nvPr/>
          </p:nvSpPr>
          <p:spPr>
            <a:xfrm>
              <a:off x="2336238" y="5984324"/>
              <a:ext cx="2846212" cy="826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GB" sz="14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(VAT, other taxes on production</a:t>
              </a:r>
              <a:br>
                <a:rPr lang="en-GB" sz="14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</a:br>
              <a:r>
                <a:rPr lang="en-GB" sz="14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&amp; duties on imports; employers </a:t>
              </a:r>
              <a:br>
                <a:rPr lang="en-GB" sz="14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</a:br>
              <a:r>
                <a:rPr lang="en-GB" sz="1400">
                  <a:solidFill>
                    <a:srgbClr val="484E51"/>
                  </a:solidFill>
                  <a:latin typeface="Museo Sans 300" panose="02000000000000000000" pitchFamily="50" charset="0"/>
                  <a:ea typeface="Verdana" panose="020B0604030504040204" pitchFamily="34" charset="0"/>
                </a:rPr>
                <a:t>social contribution for employees, taxes on profits)</a:t>
              </a: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993EF5DB-A59F-9831-F68C-B4E4C1517F78}"/>
                </a:ext>
              </a:extLst>
            </p:cNvPr>
            <p:cNvSpPr txBox="1"/>
            <p:nvPr/>
          </p:nvSpPr>
          <p:spPr>
            <a:xfrm>
              <a:off x="2336237" y="5453217"/>
              <a:ext cx="2471113" cy="5652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GB" spc="-30">
                  <a:solidFill>
                    <a:srgbClr val="484E51"/>
                  </a:solidFill>
                  <a:latin typeface="Museo Sans 500" panose="02000000000000000000" pitchFamily="50" charset="0"/>
                  <a:ea typeface="Verdana" panose="020B0604030504040204" pitchFamily="34" charset="0"/>
                </a:rPr>
                <a:t>of taxes are paid </a:t>
              </a:r>
              <a:br>
                <a:rPr lang="en-GB" spc="-30">
                  <a:solidFill>
                    <a:srgbClr val="484E51"/>
                  </a:solidFill>
                  <a:latin typeface="Museo Sans 500" panose="02000000000000000000" pitchFamily="50" charset="0"/>
                  <a:ea typeface="Verdana" panose="020B0604030504040204" pitchFamily="34" charset="0"/>
                </a:rPr>
              </a:br>
              <a:r>
                <a:rPr lang="en-GB" spc="-30">
                  <a:solidFill>
                    <a:srgbClr val="484E51"/>
                  </a:solidFill>
                  <a:latin typeface="Museo Sans 500" panose="02000000000000000000" pitchFamily="50" charset="0"/>
                  <a:ea typeface="Verdana" panose="020B0604030504040204" pitchFamily="34" charset="0"/>
                </a:rPr>
                <a:t>by the </a:t>
              </a:r>
              <a:r>
                <a:rPr lang="en-GB" b="1" spc="-30">
                  <a:solidFill>
                    <a:srgbClr val="00B7F1"/>
                  </a:solidFill>
                  <a:latin typeface="Museo Sans 700" panose="02000000000000000000" pitchFamily="50" charset="0"/>
                  <a:ea typeface="Verdana" panose="020B0604030504040204" pitchFamily="34" charset="0"/>
                </a:rPr>
                <a:t>private sector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A4B6D0-F77B-E5AB-9E4C-D3DF91BAB7E4}"/>
              </a:ext>
            </a:extLst>
          </p:cNvPr>
          <p:cNvSpPr/>
          <p:nvPr/>
        </p:nvSpPr>
        <p:spPr>
          <a:xfrm>
            <a:off x="4253311" y="1191827"/>
            <a:ext cx="3691980" cy="775222"/>
          </a:xfrm>
          <a:prstGeom prst="rect">
            <a:avLst/>
          </a:prstGeom>
          <a:solidFill>
            <a:srgbClr val="D5D8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F7B868-1D95-ADC7-B252-5A6ECDDCA4AE}"/>
              </a:ext>
            </a:extLst>
          </p:cNvPr>
          <p:cNvSpPr/>
          <p:nvPr/>
        </p:nvSpPr>
        <p:spPr>
          <a:xfrm>
            <a:off x="0" y="0"/>
            <a:ext cx="12191998" cy="1192192"/>
          </a:xfrm>
          <a:prstGeom prst="rect">
            <a:avLst/>
          </a:prstGeom>
          <a:solidFill>
            <a:srgbClr val="00B7F1"/>
          </a:solidFill>
          <a:ln>
            <a:noFill/>
          </a:ln>
          <a:effectLst>
            <a:outerShdw blurRad="698500" dist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7AE429-EAFE-8DD6-DFC6-3D16177E6E0A}"/>
              </a:ext>
            </a:extLst>
          </p:cNvPr>
          <p:cNvSpPr txBox="1"/>
          <p:nvPr/>
        </p:nvSpPr>
        <p:spPr>
          <a:xfrm>
            <a:off x="167544" y="231381"/>
            <a:ext cx="11856913" cy="71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indent="11113" algn="ctr">
              <a:lnSpc>
                <a:spcPts val="2480"/>
              </a:lnSpc>
              <a:spcBef>
                <a:spcPts val="420"/>
              </a:spcBef>
            </a:pPr>
            <a:r>
              <a:rPr lang="en-US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A </a:t>
            </a:r>
            <a:r>
              <a:rPr lang="en-BE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h</a:t>
            </a:r>
            <a:r>
              <a:rPr lang="en-US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ighly competitive private sector, including the branded consumer goods industry, is a major </a:t>
            </a:r>
            <a:br>
              <a:rPr lang="en-US" b="1">
                <a:solidFill>
                  <a:srgbClr val="FFFFFF"/>
                </a:solidFill>
                <a:latin typeface="Museo Sans 500" panose="02000000000000000000"/>
                <a:cs typeface="Arial"/>
              </a:rPr>
            </a:br>
            <a:r>
              <a:rPr lang="en-US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contributor to government resources, it supports communities through the payment of numerous taxes</a:t>
            </a:r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326A2EA1-5DC0-8C68-75C8-C4142852CB1F}"/>
              </a:ext>
            </a:extLst>
          </p:cNvPr>
          <p:cNvSpPr/>
          <p:nvPr/>
        </p:nvSpPr>
        <p:spPr>
          <a:xfrm>
            <a:off x="1564183" y="2365831"/>
            <a:ext cx="779584" cy="1457638"/>
          </a:xfrm>
          <a:custGeom>
            <a:avLst/>
            <a:gdLst>
              <a:gd name="connsiteX0" fmla="*/ 0 w 400050"/>
              <a:gd name="connsiteY0" fmla="*/ 0 h 747998"/>
              <a:gd name="connsiteX1" fmla="*/ 400050 w 400050"/>
              <a:gd name="connsiteY1" fmla="*/ 398050 h 747998"/>
              <a:gd name="connsiteX2" fmla="*/ 190500 w 400050"/>
              <a:gd name="connsiteY2" fmla="*/ 747998 h 747998"/>
              <a:gd name="connsiteX3" fmla="*/ 0 w 400050"/>
              <a:gd name="connsiteY3" fmla="*/ 398050 h 747998"/>
              <a:gd name="connsiteX4" fmla="*/ 0 w 400050"/>
              <a:gd name="connsiteY4" fmla="*/ 0 h 747998"/>
              <a:gd name="connsiteX5" fmla="*/ 0 w 400050"/>
              <a:gd name="connsiteY5" fmla="*/ 0 h 7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050" h="747998">
                <a:moveTo>
                  <a:pt x="0" y="0"/>
                </a:moveTo>
                <a:cubicBezTo>
                  <a:pt x="220980" y="0"/>
                  <a:pt x="400050" y="178213"/>
                  <a:pt x="400050" y="398050"/>
                </a:cubicBezTo>
                <a:cubicBezTo>
                  <a:pt x="400050" y="544163"/>
                  <a:pt x="319659" y="678466"/>
                  <a:pt x="190500" y="747998"/>
                </a:cubicBezTo>
                <a:lnTo>
                  <a:pt x="0" y="39805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7F1"/>
          </a:solidFill>
          <a:ln w="0" cap="flat">
            <a:noFill/>
            <a:prstDash val="solid"/>
            <a:miter/>
          </a:ln>
          <a:effectLst>
            <a:outerShdw blurRad="101600" dist="38100" dir="8100000" algn="tr" rotWithShape="0">
              <a:prstClr val="black">
                <a:alpha val="21000"/>
              </a:prstClr>
            </a:outerShdw>
          </a:effectLst>
        </p:spPr>
        <p:txBody>
          <a:bodyPr rtlCol="0" anchor="ctr"/>
          <a:lstStyle/>
          <a:p>
            <a:endParaRPr lang="pt-PT"/>
          </a:p>
        </p:txBody>
      </p:sp>
      <p:sp>
        <p:nvSpPr>
          <p:cNvPr id="19" name="Free-form: Shape 18">
            <a:extLst>
              <a:ext uri="{FF2B5EF4-FFF2-40B4-BE49-F238E27FC236}">
                <a16:creationId xmlns:a16="http://schemas.microsoft.com/office/drawing/2014/main" id="{55ABD1BD-44C7-80BB-0AF3-F97CAE940EAF}"/>
              </a:ext>
            </a:extLst>
          </p:cNvPr>
          <p:cNvSpPr/>
          <p:nvPr/>
        </p:nvSpPr>
        <p:spPr>
          <a:xfrm>
            <a:off x="650523" y="2389114"/>
            <a:ext cx="1150893" cy="1551204"/>
          </a:xfrm>
          <a:custGeom>
            <a:avLst/>
            <a:gdLst>
              <a:gd name="connsiteX0" fmla="*/ 590591 w 590590"/>
              <a:gd name="connsiteY0" fmla="*/ 747903 h 796012"/>
              <a:gd name="connsiteX1" fmla="*/ 48332 w 590590"/>
              <a:gd name="connsiteY1" fmla="*/ 587502 h 796012"/>
              <a:gd name="connsiteX2" fmla="*/ 209591 w 590590"/>
              <a:gd name="connsiteY2" fmla="*/ 48006 h 796012"/>
              <a:gd name="connsiteX3" fmla="*/ 400091 w 590590"/>
              <a:gd name="connsiteY3" fmla="*/ 0 h 796012"/>
              <a:gd name="connsiteX4" fmla="*/ 400091 w 590590"/>
              <a:gd name="connsiteY4" fmla="*/ 398050 h 796012"/>
              <a:gd name="connsiteX5" fmla="*/ 590591 w 590590"/>
              <a:gd name="connsiteY5" fmla="*/ 747998 h 796012"/>
              <a:gd name="connsiteX6" fmla="*/ 590591 w 590590"/>
              <a:gd name="connsiteY6" fmla="*/ 747998 h 79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0590" h="796012">
                <a:moveTo>
                  <a:pt x="590591" y="747903"/>
                </a:moveTo>
                <a:cubicBezTo>
                  <a:pt x="396281" y="852583"/>
                  <a:pt x="153488" y="780764"/>
                  <a:pt x="48332" y="587502"/>
                </a:cubicBezTo>
                <a:cubicBezTo>
                  <a:pt x="-56824" y="394240"/>
                  <a:pt x="15281" y="152686"/>
                  <a:pt x="209591" y="48006"/>
                </a:cubicBezTo>
                <a:cubicBezTo>
                  <a:pt x="268074" y="16478"/>
                  <a:pt x="333606" y="0"/>
                  <a:pt x="400091" y="0"/>
                </a:cubicBezTo>
                <a:lnTo>
                  <a:pt x="400091" y="398050"/>
                </a:lnTo>
                <a:cubicBezTo>
                  <a:pt x="400091" y="398050"/>
                  <a:pt x="590591" y="747998"/>
                  <a:pt x="590591" y="747998"/>
                </a:cubicBezTo>
                <a:lnTo>
                  <a:pt x="590591" y="747998"/>
                </a:lnTo>
                <a:close/>
              </a:path>
            </a:pathLst>
          </a:custGeom>
          <a:solidFill>
            <a:srgbClr val="DFE079"/>
          </a:solidFill>
          <a:ln w="25400" cap="flat">
            <a:noFill/>
            <a:prstDash val="solid"/>
            <a:miter/>
          </a:ln>
          <a:effectLst>
            <a:innerShdw blurRad="63500" dist="50800" dir="13500000">
              <a:prstClr val="black">
                <a:alpha val="17000"/>
              </a:prstClr>
            </a:innerShdw>
          </a:effectLst>
        </p:spPr>
        <p:txBody>
          <a:bodyPr rtlCol="0" anchor="ctr"/>
          <a:lstStyle/>
          <a:p>
            <a:endParaRPr lang="pt-PT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FDEB42E-7E1E-4D62-6B04-25CA27BB771A}"/>
              </a:ext>
            </a:extLst>
          </p:cNvPr>
          <p:cNvGrpSpPr/>
          <p:nvPr/>
        </p:nvGrpSpPr>
        <p:grpSpPr>
          <a:xfrm>
            <a:off x="2485900" y="3012628"/>
            <a:ext cx="1596448" cy="1090469"/>
            <a:chOff x="2485900" y="2742657"/>
            <a:chExt cx="1596448" cy="1090469"/>
          </a:xfrm>
        </p:grpSpPr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B0D3E989-6BD3-4C6F-2D27-4343E94E8861}"/>
                </a:ext>
              </a:extLst>
            </p:cNvPr>
            <p:cNvSpPr txBox="1"/>
            <p:nvPr/>
          </p:nvSpPr>
          <p:spPr>
            <a:xfrm>
              <a:off x="2485900" y="2742657"/>
              <a:ext cx="1596448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spcBef>
                  <a:spcPts val="100"/>
                </a:spcBef>
              </a:pPr>
              <a:r>
                <a:rPr sz="3600" b="1" spc="-55">
                  <a:solidFill>
                    <a:srgbClr val="00B7F0"/>
                  </a:solidFill>
                  <a:latin typeface="Museo Sans 300" panose="02000000000000000000"/>
                  <a:cs typeface="Arial"/>
                </a:rPr>
                <a:t>41.2</a:t>
              </a:r>
              <a:r>
                <a:rPr sz="2400" b="1" spc="-55">
                  <a:solidFill>
                    <a:srgbClr val="00B7F0"/>
                  </a:solidFill>
                  <a:latin typeface="Museo Sans 300" panose="02000000000000000000"/>
                  <a:cs typeface="Arial"/>
                </a:rPr>
                <a:t>%</a:t>
              </a:r>
              <a:endParaRPr sz="2400">
                <a:latin typeface="Museo Sans 300" panose="02000000000000000000"/>
                <a:cs typeface="Arial"/>
              </a:endParaRPr>
            </a:p>
          </p:txBody>
        </p:sp>
        <p:sp>
          <p:nvSpPr>
            <p:cNvPr id="33" name="object 19">
              <a:extLst>
                <a:ext uri="{FF2B5EF4-FFF2-40B4-BE49-F238E27FC236}">
                  <a16:creationId xmlns:a16="http://schemas.microsoft.com/office/drawing/2014/main" id="{6E992772-D11E-C001-F20D-489F06070B9A}"/>
                </a:ext>
              </a:extLst>
            </p:cNvPr>
            <p:cNvSpPr txBox="1"/>
            <p:nvPr/>
          </p:nvSpPr>
          <p:spPr>
            <a:xfrm>
              <a:off x="2485900" y="3269317"/>
              <a:ext cx="1476500" cy="56380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l">
                <a:lnSpc>
                  <a:spcPct val="85000"/>
                </a:lnSpc>
                <a:spcBef>
                  <a:spcPts val="100"/>
                </a:spcBef>
              </a:pPr>
              <a:r>
                <a:rPr lang="en-GB" sz="1400">
                  <a:solidFill>
                    <a:srgbClr val="474E51"/>
                  </a:solidFill>
                  <a:effectLst/>
                  <a:latin typeface="Museo Sans 300" panose="02000000000000000000"/>
                  <a:ea typeface="ヒラギノ角ゴ Pro W3"/>
                  <a:cs typeface="Times New Roman" panose="02020603050405020304" pitchFamily="18" charset="0"/>
                </a:rPr>
                <a:t>Tax revenues account for 41.2% of the EU’s GDP</a:t>
              </a:r>
              <a:endParaRPr sz="1400">
                <a:solidFill>
                  <a:srgbClr val="474E51"/>
                </a:solidFill>
                <a:latin typeface="Museo Sans 300" panose="02000000000000000000"/>
                <a:cs typeface="Arial"/>
              </a:endParaRPr>
            </a:p>
          </p:txBody>
        </p:sp>
      </p:grpSp>
      <p:sp>
        <p:nvSpPr>
          <p:cNvPr id="40" name="Free-form: Shape 39">
            <a:extLst>
              <a:ext uri="{FF2B5EF4-FFF2-40B4-BE49-F238E27FC236}">
                <a16:creationId xmlns:a16="http://schemas.microsoft.com/office/drawing/2014/main" id="{B49C9973-322D-78B4-F515-AF075AA4EA90}"/>
              </a:ext>
            </a:extLst>
          </p:cNvPr>
          <p:cNvSpPr/>
          <p:nvPr/>
        </p:nvSpPr>
        <p:spPr>
          <a:xfrm>
            <a:off x="5117850" y="2347186"/>
            <a:ext cx="1392497" cy="1691977"/>
          </a:xfrm>
          <a:custGeom>
            <a:avLst/>
            <a:gdLst>
              <a:gd name="connsiteX0" fmla="*/ 542161 w 1392497"/>
              <a:gd name="connsiteY0" fmla="*/ 0 h 1691977"/>
              <a:gd name="connsiteX1" fmla="*/ 1392498 w 1392497"/>
              <a:gd name="connsiteY1" fmla="*/ 845989 h 1691977"/>
              <a:gd name="connsiteX2" fmla="*/ 542161 w 1392497"/>
              <a:gd name="connsiteY2" fmla="*/ 1691978 h 1691977"/>
              <a:gd name="connsiteX3" fmla="*/ 0 w 1392497"/>
              <a:gd name="connsiteY3" fmla="*/ 1497941 h 1691977"/>
              <a:gd name="connsiteX4" fmla="*/ 542161 w 1392497"/>
              <a:gd name="connsiteY4" fmla="*/ 845989 h 1691977"/>
              <a:gd name="connsiteX5" fmla="*/ 542161 w 1392497"/>
              <a:gd name="connsiteY5" fmla="*/ 0 h 1691977"/>
              <a:gd name="connsiteX6" fmla="*/ 542161 w 1392497"/>
              <a:gd name="connsiteY6" fmla="*/ 0 h 169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2497" h="1691977">
                <a:moveTo>
                  <a:pt x="542161" y="0"/>
                </a:moveTo>
                <a:cubicBezTo>
                  <a:pt x="1011762" y="0"/>
                  <a:pt x="1392498" y="378833"/>
                  <a:pt x="1392498" y="845989"/>
                </a:cubicBezTo>
                <a:cubicBezTo>
                  <a:pt x="1392498" y="1313144"/>
                  <a:pt x="1011762" y="1691978"/>
                  <a:pt x="542161" y="1691978"/>
                </a:cubicBezTo>
                <a:cubicBezTo>
                  <a:pt x="344320" y="1691978"/>
                  <a:pt x="152729" y="1623223"/>
                  <a:pt x="0" y="1497941"/>
                </a:cubicBezTo>
                <a:lnTo>
                  <a:pt x="542161" y="845989"/>
                </a:lnTo>
                <a:lnTo>
                  <a:pt x="542161" y="0"/>
                </a:lnTo>
                <a:lnTo>
                  <a:pt x="542161" y="0"/>
                </a:lnTo>
                <a:close/>
              </a:path>
            </a:pathLst>
          </a:custGeom>
          <a:solidFill>
            <a:srgbClr val="00B7F1"/>
          </a:solidFill>
          <a:ln w="0" cap="flat">
            <a:noFill/>
            <a:prstDash val="solid"/>
            <a:miter/>
          </a:ln>
          <a:effectLst>
            <a:outerShdw blurRad="101600" dist="38100" dir="8100000" algn="tr" rotWithShape="0">
              <a:prstClr val="black">
                <a:alpha val="21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41" name="Free-form: Shape 40">
            <a:extLst>
              <a:ext uri="{FF2B5EF4-FFF2-40B4-BE49-F238E27FC236}">
                <a16:creationId xmlns:a16="http://schemas.microsoft.com/office/drawing/2014/main" id="{C3C38E40-D4D8-E2C1-A367-2DCA1768E2E9}"/>
              </a:ext>
            </a:extLst>
          </p:cNvPr>
          <p:cNvSpPr/>
          <p:nvPr/>
        </p:nvSpPr>
        <p:spPr>
          <a:xfrm>
            <a:off x="4652335" y="2302170"/>
            <a:ext cx="850296" cy="1497941"/>
          </a:xfrm>
          <a:custGeom>
            <a:avLst/>
            <a:gdLst>
              <a:gd name="connsiteX0" fmla="*/ 308407 w 850296"/>
              <a:gd name="connsiteY0" fmla="*/ 1497941 h 1497941"/>
              <a:gd name="connsiteX1" fmla="*/ 195083 w 850296"/>
              <a:gd name="connsiteY1" fmla="*/ 306817 h 1497941"/>
              <a:gd name="connsiteX2" fmla="*/ 850297 w 850296"/>
              <a:gd name="connsiteY2" fmla="*/ 0 h 1497941"/>
              <a:gd name="connsiteX3" fmla="*/ 850297 w 850296"/>
              <a:gd name="connsiteY3" fmla="*/ 845989 h 1497941"/>
              <a:gd name="connsiteX4" fmla="*/ 308136 w 850296"/>
              <a:gd name="connsiteY4" fmla="*/ 1497941 h 1497941"/>
              <a:gd name="connsiteX5" fmla="*/ 308136 w 850296"/>
              <a:gd name="connsiteY5" fmla="*/ 1497941 h 1497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0296" h="1497941">
                <a:moveTo>
                  <a:pt x="308407" y="1497941"/>
                </a:moveTo>
                <a:cubicBezTo>
                  <a:pt x="-53577" y="1200092"/>
                  <a:pt x="-104124" y="666899"/>
                  <a:pt x="195083" y="306817"/>
                </a:cubicBezTo>
                <a:cubicBezTo>
                  <a:pt x="356781" y="112509"/>
                  <a:pt x="597016" y="0"/>
                  <a:pt x="850297" y="0"/>
                </a:cubicBezTo>
                <a:lnTo>
                  <a:pt x="850297" y="845989"/>
                </a:lnTo>
                <a:cubicBezTo>
                  <a:pt x="850297" y="845989"/>
                  <a:pt x="308136" y="1497941"/>
                  <a:pt x="308136" y="1497941"/>
                </a:cubicBezTo>
                <a:lnTo>
                  <a:pt x="308136" y="1497941"/>
                </a:lnTo>
                <a:close/>
              </a:path>
            </a:pathLst>
          </a:custGeom>
          <a:solidFill>
            <a:srgbClr val="DFE079"/>
          </a:solidFill>
          <a:ln w="25400" cap="flat">
            <a:noFill/>
            <a:prstDash val="solid"/>
            <a:miter/>
          </a:ln>
          <a:effectLst>
            <a:innerShdw blurRad="63500" dist="50800" dir="13500000">
              <a:prstClr val="black">
                <a:alpha val="1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47" name="Free-form: Shape 46">
            <a:extLst>
              <a:ext uri="{FF2B5EF4-FFF2-40B4-BE49-F238E27FC236}">
                <a16:creationId xmlns:a16="http://schemas.microsoft.com/office/drawing/2014/main" id="{4DA59108-69B0-7C44-04CC-FFBC3614B0DF}"/>
              </a:ext>
            </a:extLst>
          </p:cNvPr>
          <p:cNvSpPr/>
          <p:nvPr/>
        </p:nvSpPr>
        <p:spPr>
          <a:xfrm rot="18000000">
            <a:off x="8732315" y="2337249"/>
            <a:ext cx="1706314" cy="1697516"/>
          </a:xfrm>
          <a:custGeom>
            <a:avLst/>
            <a:gdLst>
              <a:gd name="connsiteX0" fmla="*/ 915000 w 1829999"/>
              <a:gd name="connsiteY0" fmla="*/ 0 h 1820564"/>
              <a:gd name="connsiteX1" fmla="*/ 1830000 w 1829999"/>
              <a:gd name="connsiteY1" fmla="*/ 910282 h 1820564"/>
              <a:gd name="connsiteX2" fmla="*/ 915000 w 1829999"/>
              <a:gd name="connsiteY2" fmla="*/ 1820564 h 1820564"/>
              <a:gd name="connsiteX3" fmla="*/ 0 w 1829999"/>
              <a:gd name="connsiteY3" fmla="*/ 910507 h 1820564"/>
              <a:gd name="connsiteX4" fmla="*/ 377095 w 1829999"/>
              <a:gd name="connsiteY4" fmla="*/ 174061 h 1820564"/>
              <a:gd name="connsiteX5" fmla="*/ 915000 w 1829999"/>
              <a:gd name="connsiteY5" fmla="*/ 910507 h 1820564"/>
              <a:gd name="connsiteX6" fmla="*/ 915000 w 1829999"/>
              <a:gd name="connsiteY6" fmla="*/ 0 h 1820564"/>
              <a:gd name="connsiteX7" fmla="*/ 915000 w 1829999"/>
              <a:gd name="connsiteY7" fmla="*/ 0 h 182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9999" h="1820564">
                <a:moveTo>
                  <a:pt x="915000" y="0"/>
                </a:moveTo>
                <a:cubicBezTo>
                  <a:pt x="1420338" y="0"/>
                  <a:pt x="1830000" y="407639"/>
                  <a:pt x="1830000" y="910282"/>
                </a:cubicBezTo>
                <a:cubicBezTo>
                  <a:pt x="1830000" y="1412925"/>
                  <a:pt x="1420338" y="1820564"/>
                  <a:pt x="915000" y="1820564"/>
                </a:cubicBezTo>
                <a:cubicBezTo>
                  <a:pt x="409661" y="1820564"/>
                  <a:pt x="0" y="1413150"/>
                  <a:pt x="0" y="910507"/>
                </a:cubicBezTo>
                <a:cubicBezTo>
                  <a:pt x="0" y="619207"/>
                  <a:pt x="140147" y="345427"/>
                  <a:pt x="377095" y="174061"/>
                </a:cubicBezTo>
                <a:lnTo>
                  <a:pt x="915000" y="910507"/>
                </a:lnTo>
                <a:lnTo>
                  <a:pt x="915000" y="0"/>
                </a:lnTo>
                <a:lnTo>
                  <a:pt x="915000" y="0"/>
                </a:lnTo>
                <a:close/>
              </a:path>
            </a:pathLst>
          </a:custGeom>
          <a:solidFill>
            <a:srgbClr val="00B7F1"/>
          </a:solidFill>
          <a:ln w="0" cap="flat">
            <a:noFill/>
            <a:prstDash val="solid"/>
            <a:miter/>
          </a:ln>
          <a:effectLst>
            <a:outerShdw blurRad="101600" dist="38100" dir="8100000" algn="tr" rotWithShape="0">
              <a:prstClr val="black">
                <a:alpha val="21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sp>
        <p:nvSpPr>
          <p:cNvPr id="48" name="Free-form: Shape 47">
            <a:extLst>
              <a:ext uri="{FF2B5EF4-FFF2-40B4-BE49-F238E27FC236}">
                <a16:creationId xmlns:a16="http://schemas.microsoft.com/office/drawing/2014/main" id="{30B6FB5A-850B-7885-FE3F-77B6CF7B16A2}"/>
              </a:ext>
            </a:extLst>
          </p:cNvPr>
          <p:cNvSpPr/>
          <p:nvPr/>
        </p:nvSpPr>
        <p:spPr>
          <a:xfrm rot="18000000">
            <a:off x="8551837" y="2714319"/>
            <a:ext cx="501548" cy="848757"/>
          </a:xfrm>
          <a:custGeom>
            <a:avLst/>
            <a:gdLst>
              <a:gd name="connsiteX0" fmla="*/ 0 w 537904"/>
              <a:gd name="connsiteY0" fmla="*/ 173836 h 910281"/>
              <a:gd name="connsiteX1" fmla="*/ 537905 w 537904"/>
              <a:gd name="connsiteY1" fmla="*/ 0 h 910281"/>
              <a:gd name="connsiteX2" fmla="*/ 537905 w 537904"/>
              <a:gd name="connsiteY2" fmla="*/ 910282 h 910281"/>
              <a:gd name="connsiteX3" fmla="*/ 0 w 537904"/>
              <a:gd name="connsiteY3" fmla="*/ 173836 h 910281"/>
              <a:gd name="connsiteX4" fmla="*/ 0 w 537904"/>
              <a:gd name="connsiteY4" fmla="*/ 173836 h 91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904" h="910281">
                <a:moveTo>
                  <a:pt x="0" y="173836"/>
                </a:moveTo>
                <a:cubicBezTo>
                  <a:pt x="156318" y="60865"/>
                  <a:pt x="344529" y="0"/>
                  <a:pt x="537905" y="0"/>
                </a:cubicBezTo>
                <a:lnTo>
                  <a:pt x="537905" y="910282"/>
                </a:lnTo>
                <a:cubicBezTo>
                  <a:pt x="537905" y="910282"/>
                  <a:pt x="0" y="173836"/>
                  <a:pt x="0" y="173836"/>
                </a:cubicBezTo>
                <a:lnTo>
                  <a:pt x="0" y="173836"/>
                </a:lnTo>
                <a:close/>
              </a:path>
            </a:pathLst>
          </a:custGeom>
          <a:solidFill>
            <a:srgbClr val="DFE079"/>
          </a:solidFill>
          <a:ln w="25400" cap="flat">
            <a:noFill/>
            <a:prstDash val="solid"/>
            <a:miter/>
          </a:ln>
          <a:effectLst>
            <a:innerShdw blurRad="63500" dist="50800" dir="13500000">
              <a:prstClr val="black">
                <a:alpha val="17000"/>
              </a:prst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PT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58A7956-9348-E6F6-FB05-31BDC897E82A}"/>
              </a:ext>
            </a:extLst>
          </p:cNvPr>
          <p:cNvGrpSpPr/>
          <p:nvPr/>
        </p:nvGrpSpPr>
        <p:grpSpPr>
          <a:xfrm>
            <a:off x="10660715" y="2545776"/>
            <a:ext cx="919107" cy="1203294"/>
            <a:chOff x="10660715" y="2206526"/>
            <a:chExt cx="919107" cy="1203294"/>
          </a:xfrm>
        </p:grpSpPr>
        <p:sp>
          <p:nvSpPr>
            <p:cNvPr id="49" name="object 19">
              <a:extLst>
                <a:ext uri="{FF2B5EF4-FFF2-40B4-BE49-F238E27FC236}">
                  <a16:creationId xmlns:a16="http://schemas.microsoft.com/office/drawing/2014/main" id="{AC952691-E6F3-BD33-B588-93892F0C3469}"/>
                </a:ext>
              </a:extLst>
            </p:cNvPr>
            <p:cNvSpPr txBox="1"/>
            <p:nvPr/>
          </p:nvSpPr>
          <p:spPr>
            <a:xfrm>
              <a:off x="10660716" y="2842998"/>
              <a:ext cx="919106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spcBef>
                  <a:spcPts val="100"/>
                </a:spcBef>
              </a:pPr>
              <a:r>
                <a:rPr lang="pt-PT" sz="3600" b="1" spc="-55">
                  <a:solidFill>
                    <a:srgbClr val="00B7F0"/>
                  </a:solidFill>
                  <a:latin typeface="Museo Sans 300" panose="02000000000000000000"/>
                  <a:cs typeface="Arial"/>
                </a:rPr>
                <a:t>90</a:t>
              </a:r>
              <a:r>
                <a:rPr sz="2400" b="1" spc="-55">
                  <a:solidFill>
                    <a:srgbClr val="00B7F0"/>
                  </a:solidFill>
                  <a:latin typeface="Museo Sans 300" panose="02000000000000000000"/>
                  <a:cs typeface="Arial"/>
                </a:rPr>
                <a:t>%</a:t>
              </a:r>
              <a:endParaRPr sz="2400">
                <a:latin typeface="Museo Sans 300" panose="02000000000000000000"/>
                <a:cs typeface="Arial"/>
              </a:endParaRPr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3A8A237C-0395-0E93-371E-79E8606D0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660715" y="2206526"/>
              <a:ext cx="633146" cy="65026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EAAC60-E8E7-AA2F-04C2-F5BAD2D9AF6E}"/>
              </a:ext>
            </a:extLst>
          </p:cNvPr>
          <p:cNvGrpSpPr/>
          <p:nvPr/>
        </p:nvGrpSpPr>
        <p:grpSpPr>
          <a:xfrm>
            <a:off x="6674468" y="2546964"/>
            <a:ext cx="945699" cy="1200918"/>
            <a:chOff x="6674468" y="2208902"/>
            <a:chExt cx="945699" cy="1200918"/>
          </a:xfrm>
        </p:grpSpPr>
        <p:sp>
          <p:nvSpPr>
            <p:cNvPr id="43" name="object 19">
              <a:extLst>
                <a:ext uri="{FF2B5EF4-FFF2-40B4-BE49-F238E27FC236}">
                  <a16:creationId xmlns:a16="http://schemas.microsoft.com/office/drawing/2014/main" id="{685E84EB-591F-D10D-7C68-75A7EB0C6CD6}"/>
                </a:ext>
              </a:extLst>
            </p:cNvPr>
            <p:cNvSpPr txBox="1"/>
            <p:nvPr/>
          </p:nvSpPr>
          <p:spPr>
            <a:xfrm>
              <a:off x="6701061" y="2842998"/>
              <a:ext cx="919106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just">
                <a:spcBef>
                  <a:spcPts val="100"/>
                </a:spcBef>
              </a:pPr>
              <a:r>
                <a:rPr lang="pt-PT" sz="3600" b="1" spc="-55">
                  <a:solidFill>
                    <a:srgbClr val="00B7F0"/>
                  </a:solidFill>
                  <a:latin typeface="Museo Sans 300" panose="02000000000000000000"/>
                  <a:cs typeface="Arial"/>
                </a:rPr>
                <a:t>61</a:t>
              </a:r>
              <a:r>
                <a:rPr sz="2400" b="1" spc="-55">
                  <a:solidFill>
                    <a:srgbClr val="00B7F0"/>
                  </a:solidFill>
                  <a:latin typeface="Museo Sans 300" panose="02000000000000000000"/>
                  <a:cs typeface="Arial"/>
                </a:rPr>
                <a:t>%</a:t>
              </a:r>
              <a:endParaRPr sz="2400">
                <a:latin typeface="Museo Sans 300" panose="02000000000000000000"/>
                <a:cs typeface="Arial"/>
              </a:endParaRP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0F5AB3DF-64D6-E1E7-432A-B21DD92F4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74468" y="2208902"/>
              <a:ext cx="648155" cy="708108"/>
            </a:xfrm>
            <a:prstGeom prst="rect">
              <a:avLst/>
            </a:prstGeom>
          </p:spPr>
        </p:pic>
      </p:grpSp>
      <p:pic>
        <p:nvPicPr>
          <p:cNvPr id="52" name="Graphic 51">
            <a:extLst>
              <a:ext uri="{FF2B5EF4-FFF2-40B4-BE49-F238E27FC236}">
                <a16:creationId xmlns:a16="http://schemas.microsoft.com/office/drawing/2014/main" id="{740086DF-EC87-BD3B-B46B-C527BC2C76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35889" y="2378532"/>
            <a:ext cx="685417" cy="6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2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04359"/>
            <a:ext cx="6101080" cy="2453640"/>
          </a:xfrm>
          <a:custGeom>
            <a:avLst/>
            <a:gdLst/>
            <a:ahLst/>
            <a:cxnLst/>
            <a:rect l="l" t="t" r="r" b="b"/>
            <a:pathLst>
              <a:path w="6101080" h="2453640">
                <a:moveTo>
                  <a:pt x="0" y="2453640"/>
                </a:moveTo>
                <a:lnTo>
                  <a:pt x="6100572" y="2453640"/>
                </a:lnTo>
                <a:lnTo>
                  <a:pt x="6100572" y="0"/>
                </a:lnTo>
                <a:lnTo>
                  <a:pt x="0" y="0"/>
                </a:lnTo>
                <a:lnTo>
                  <a:pt x="0" y="2453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6007" y="595764"/>
            <a:ext cx="8555723" cy="237436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-16007" y="1159160"/>
            <a:ext cx="7945120" cy="1020522"/>
          </a:xfrm>
          <a:custGeom>
            <a:avLst/>
            <a:gdLst/>
            <a:ahLst/>
            <a:cxnLst/>
            <a:rect l="l" t="t" r="r" b="b"/>
            <a:pathLst>
              <a:path w="7945120" h="972819">
                <a:moveTo>
                  <a:pt x="7944611" y="0"/>
                </a:moveTo>
                <a:lnTo>
                  <a:pt x="0" y="0"/>
                </a:lnTo>
                <a:lnTo>
                  <a:pt x="0" y="972312"/>
                </a:lnTo>
                <a:lnTo>
                  <a:pt x="7944611" y="972312"/>
                </a:lnTo>
                <a:lnTo>
                  <a:pt x="7944611" y="0"/>
                </a:lnTo>
                <a:close/>
              </a:path>
            </a:pathLst>
          </a:custGeom>
          <a:solidFill>
            <a:srgbClr val="D4D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 rotWithShape="1">
          <a:blip r:embed="rId3" cstate="print"/>
          <a:srcRect t="16915"/>
          <a:stretch/>
        </p:blipFill>
        <p:spPr>
          <a:xfrm>
            <a:off x="5284465" y="1191895"/>
            <a:ext cx="6891527" cy="569796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072023" y="1159160"/>
            <a:ext cx="6119978" cy="5730952"/>
          </a:xfrm>
          <a:custGeom>
            <a:avLst/>
            <a:gdLst/>
            <a:ahLst/>
            <a:cxnLst/>
            <a:rect l="l" t="t" r="r" b="b"/>
            <a:pathLst>
              <a:path w="6101080" h="5683250">
                <a:moveTo>
                  <a:pt x="6100584" y="0"/>
                </a:moveTo>
                <a:lnTo>
                  <a:pt x="0" y="0"/>
                </a:lnTo>
                <a:lnTo>
                  <a:pt x="0" y="5682996"/>
                </a:lnTo>
                <a:lnTo>
                  <a:pt x="6100584" y="5682996"/>
                </a:lnTo>
                <a:lnTo>
                  <a:pt x="6100584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399" y="1600965"/>
            <a:ext cx="2723383" cy="265430"/>
          </a:xfrm>
          <a:custGeom>
            <a:avLst/>
            <a:gdLst/>
            <a:ahLst/>
            <a:cxnLst/>
            <a:rect l="l" t="t" r="r" b="b"/>
            <a:pathLst>
              <a:path w="3139440" h="265430">
                <a:moveTo>
                  <a:pt x="3139440" y="265175"/>
                </a:moveTo>
                <a:lnTo>
                  <a:pt x="313944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574525" y="4268426"/>
            <a:ext cx="1123315" cy="818515"/>
          </a:xfrm>
          <a:custGeom>
            <a:avLst/>
            <a:gdLst/>
            <a:ahLst/>
            <a:cxnLst/>
            <a:rect l="l" t="t" r="r" b="b"/>
            <a:pathLst>
              <a:path w="1123315" h="818514">
                <a:moveTo>
                  <a:pt x="57061" y="333146"/>
                </a:moveTo>
                <a:lnTo>
                  <a:pt x="54825" y="322046"/>
                </a:lnTo>
                <a:lnTo>
                  <a:pt x="48704" y="312978"/>
                </a:lnTo>
                <a:lnTo>
                  <a:pt x="39636" y="306857"/>
                </a:lnTo>
                <a:lnTo>
                  <a:pt x="28536" y="304622"/>
                </a:lnTo>
                <a:lnTo>
                  <a:pt x="17424" y="306857"/>
                </a:lnTo>
                <a:lnTo>
                  <a:pt x="8356" y="312978"/>
                </a:lnTo>
                <a:lnTo>
                  <a:pt x="2247" y="322046"/>
                </a:lnTo>
                <a:lnTo>
                  <a:pt x="0" y="333146"/>
                </a:lnTo>
                <a:lnTo>
                  <a:pt x="2247" y="344246"/>
                </a:lnTo>
                <a:lnTo>
                  <a:pt x="8356" y="353314"/>
                </a:lnTo>
                <a:lnTo>
                  <a:pt x="17424" y="359435"/>
                </a:lnTo>
                <a:lnTo>
                  <a:pt x="28536" y="361670"/>
                </a:lnTo>
                <a:lnTo>
                  <a:pt x="39636" y="359435"/>
                </a:lnTo>
                <a:lnTo>
                  <a:pt x="48704" y="353314"/>
                </a:lnTo>
                <a:lnTo>
                  <a:pt x="54825" y="344246"/>
                </a:lnTo>
                <a:lnTo>
                  <a:pt x="57061" y="333146"/>
                </a:lnTo>
                <a:close/>
              </a:path>
              <a:path w="1123315" h="818514">
                <a:moveTo>
                  <a:pt x="742492" y="104673"/>
                </a:moveTo>
                <a:lnTo>
                  <a:pt x="740257" y="93573"/>
                </a:lnTo>
                <a:lnTo>
                  <a:pt x="734136" y="84505"/>
                </a:lnTo>
                <a:lnTo>
                  <a:pt x="725068" y="78384"/>
                </a:lnTo>
                <a:lnTo>
                  <a:pt x="713968" y="76149"/>
                </a:lnTo>
                <a:lnTo>
                  <a:pt x="702856" y="78384"/>
                </a:lnTo>
                <a:lnTo>
                  <a:pt x="693788" y="84505"/>
                </a:lnTo>
                <a:lnTo>
                  <a:pt x="687679" y="93573"/>
                </a:lnTo>
                <a:lnTo>
                  <a:pt x="685431" y="104673"/>
                </a:lnTo>
                <a:lnTo>
                  <a:pt x="687679" y="115773"/>
                </a:lnTo>
                <a:lnTo>
                  <a:pt x="693788" y="124841"/>
                </a:lnTo>
                <a:lnTo>
                  <a:pt x="702856" y="130962"/>
                </a:lnTo>
                <a:lnTo>
                  <a:pt x="713968" y="133197"/>
                </a:lnTo>
                <a:lnTo>
                  <a:pt x="725068" y="130962"/>
                </a:lnTo>
                <a:lnTo>
                  <a:pt x="734136" y="124841"/>
                </a:lnTo>
                <a:lnTo>
                  <a:pt x="740257" y="115773"/>
                </a:lnTo>
                <a:lnTo>
                  <a:pt x="742492" y="104673"/>
                </a:lnTo>
                <a:close/>
              </a:path>
              <a:path w="1123315" h="818514">
                <a:moveTo>
                  <a:pt x="742492" y="28524"/>
                </a:moveTo>
                <a:lnTo>
                  <a:pt x="740257" y="17424"/>
                </a:lnTo>
                <a:lnTo>
                  <a:pt x="734136" y="8356"/>
                </a:lnTo>
                <a:lnTo>
                  <a:pt x="725068" y="2247"/>
                </a:lnTo>
                <a:lnTo>
                  <a:pt x="713968" y="0"/>
                </a:lnTo>
                <a:lnTo>
                  <a:pt x="702856" y="2247"/>
                </a:lnTo>
                <a:lnTo>
                  <a:pt x="693788" y="8356"/>
                </a:lnTo>
                <a:lnTo>
                  <a:pt x="687679" y="17424"/>
                </a:lnTo>
                <a:lnTo>
                  <a:pt x="685431" y="28524"/>
                </a:lnTo>
                <a:lnTo>
                  <a:pt x="687679" y="39636"/>
                </a:lnTo>
                <a:lnTo>
                  <a:pt x="693788" y="48704"/>
                </a:lnTo>
                <a:lnTo>
                  <a:pt x="702856" y="54813"/>
                </a:lnTo>
                <a:lnTo>
                  <a:pt x="713968" y="57061"/>
                </a:lnTo>
                <a:lnTo>
                  <a:pt x="725068" y="54813"/>
                </a:lnTo>
                <a:lnTo>
                  <a:pt x="734136" y="48704"/>
                </a:lnTo>
                <a:lnTo>
                  <a:pt x="740257" y="39636"/>
                </a:lnTo>
                <a:lnTo>
                  <a:pt x="742492" y="28524"/>
                </a:lnTo>
                <a:close/>
              </a:path>
              <a:path w="1123315" h="818514">
                <a:moveTo>
                  <a:pt x="1123264" y="789927"/>
                </a:moveTo>
                <a:lnTo>
                  <a:pt x="1121016" y="778852"/>
                </a:lnTo>
                <a:lnTo>
                  <a:pt x="1114882" y="769785"/>
                </a:lnTo>
                <a:lnTo>
                  <a:pt x="1105814" y="763651"/>
                </a:lnTo>
                <a:lnTo>
                  <a:pt x="1094740" y="761403"/>
                </a:lnTo>
                <a:lnTo>
                  <a:pt x="1083652" y="763651"/>
                </a:lnTo>
                <a:lnTo>
                  <a:pt x="1074585" y="769785"/>
                </a:lnTo>
                <a:lnTo>
                  <a:pt x="1068463" y="778852"/>
                </a:lnTo>
                <a:lnTo>
                  <a:pt x="1066203" y="789927"/>
                </a:lnTo>
                <a:lnTo>
                  <a:pt x="1068463" y="801001"/>
                </a:lnTo>
                <a:lnTo>
                  <a:pt x="1074585" y="810069"/>
                </a:lnTo>
                <a:lnTo>
                  <a:pt x="1083652" y="816203"/>
                </a:lnTo>
                <a:lnTo>
                  <a:pt x="1094740" y="818451"/>
                </a:lnTo>
                <a:lnTo>
                  <a:pt x="1105814" y="816203"/>
                </a:lnTo>
                <a:lnTo>
                  <a:pt x="1114882" y="810069"/>
                </a:lnTo>
                <a:lnTo>
                  <a:pt x="1121016" y="801001"/>
                </a:lnTo>
                <a:lnTo>
                  <a:pt x="1123264" y="789927"/>
                </a:lnTo>
                <a:close/>
              </a:path>
            </a:pathLst>
          </a:custGeom>
          <a:solidFill>
            <a:srgbClr val="474E51">
              <a:alpha val="239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9FCBB001-A5EF-A231-F888-6DD47FE8A8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38" r="29932" b="-742"/>
          <a:stretch/>
        </p:blipFill>
        <p:spPr>
          <a:xfrm>
            <a:off x="8520690" y="1252061"/>
            <a:ext cx="3671310" cy="415763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478435" y="2628323"/>
            <a:ext cx="3160941" cy="103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85000"/>
              </a:lnSpc>
              <a:spcBef>
                <a:spcPts val="100"/>
              </a:spcBef>
            </a:pPr>
            <a:r>
              <a:rPr sz="1800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Employed</a:t>
            </a:r>
            <a:endParaRPr sz="1800">
              <a:latin typeface="Museo Sans 300" panose="02000000000000000000"/>
              <a:cs typeface="Arial"/>
            </a:endParaRPr>
          </a:p>
          <a:p>
            <a:pPr marL="38100">
              <a:lnSpc>
                <a:spcPct val="85000"/>
              </a:lnSpc>
            </a:pPr>
            <a:r>
              <a:rPr sz="4000" b="1">
                <a:solidFill>
                  <a:srgbClr val="00B7F1"/>
                </a:solidFill>
                <a:latin typeface="Museo Sans 700" panose="02000000000000000000" pitchFamily="50" charset="0"/>
                <a:cs typeface="Arial"/>
              </a:rPr>
              <a:t>3,148,317</a:t>
            </a:r>
          </a:p>
          <a:p>
            <a:pPr marL="38100">
              <a:lnSpc>
                <a:spcPct val="85000"/>
              </a:lnSpc>
              <a:spcBef>
                <a:spcPts val="234"/>
              </a:spcBef>
            </a:pPr>
            <a:r>
              <a:rPr sz="1800">
                <a:solidFill>
                  <a:srgbClr val="474E51"/>
                </a:solidFill>
                <a:latin typeface="Museo Sans 300" panose="02000000000000000000"/>
                <a:cs typeface="Arial"/>
              </a:rPr>
              <a:t>people</a:t>
            </a:r>
            <a:r>
              <a:rPr sz="1800" spc="3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>
                <a:solidFill>
                  <a:srgbClr val="474E51"/>
                </a:solidFill>
                <a:latin typeface="Museo Sans 300" panose="02000000000000000000"/>
                <a:cs typeface="Arial"/>
              </a:rPr>
              <a:t>in</a:t>
            </a:r>
            <a:r>
              <a:rPr sz="1800" spc="3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>
                <a:solidFill>
                  <a:srgbClr val="474E51"/>
                </a:solidFill>
                <a:latin typeface="Museo Sans 300" panose="02000000000000000000"/>
                <a:cs typeface="Arial"/>
              </a:rPr>
              <a:t>the</a:t>
            </a:r>
            <a:r>
              <a:rPr sz="1800" spc="5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z="1800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EU</a:t>
            </a:r>
            <a:endParaRPr sz="1575" baseline="26455">
              <a:latin typeface="Museo Sans 300" panose="02000000000000000000"/>
              <a:cs typeface="Arial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59E3151-A156-EBF7-6EC1-2FDE0A1F6532}"/>
              </a:ext>
            </a:extLst>
          </p:cNvPr>
          <p:cNvGrpSpPr/>
          <p:nvPr/>
        </p:nvGrpSpPr>
        <p:grpSpPr>
          <a:xfrm>
            <a:off x="688848" y="2532233"/>
            <a:ext cx="1525943" cy="1226822"/>
            <a:chOff x="688848" y="2682237"/>
            <a:chExt cx="1525943" cy="1226822"/>
          </a:xfrm>
        </p:grpSpPr>
        <p:sp>
          <p:nvSpPr>
            <p:cNvPr id="8" name="object 8"/>
            <p:cNvSpPr/>
            <p:nvPr/>
          </p:nvSpPr>
          <p:spPr>
            <a:xfrm>
              <a:off x="2127796" y="3241026"/>
              <a:ext cx="86995" cy="179705"/>
            </a:xfrm>
            <a:custGeom>
              <a:avLst/>
              <a:gdLst/>
              <a:ahLst/>
              <a:cxnLst/>
              <a:rect l="l" t="t" r="r" b="b"/>
              <a:pathLst>
                <a:path w="86994" h="179704">
                  <a:moveTo>
                    <a:pt x="0" y="0"/>
                  </a:moveTo>
                  <a:lnTo>
                    <a:pt x="86883" y="89664"/>
                  </a:lnTo>
                  <a:lnTo>
                    <a:pt x="0" y="179329"/>
                  </a:lnTo>
                </a:path>
              </a:pathLst>
            </a:custGeom>
            <a:ln w="42933">
              <a:solidFill>
                <a:srgbClr val="00B6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848" y="2682240"/>
              <a:ext cx="1229867" cy="12268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88848" y="2682237"/>
              <a:ext cx="1229995" cy="1226820"/>
            </a:xfrm>
            <a:custGeom>
              <a:avLst/>
              <a:gdLst/>
              <a:ahLst/>
              <a:cxnLst/>
              <a:rect l="l" t="t" r="r" b="b"/>
              <a:pathLst>
                <a:path w="1229995" h="1226820">
                  <a:moveTo>
                    <a:pt x="614934" y="0"/>
                  </a:moveTo>
                  <a:lnTo>
                    <a:pt x="565459" y="1941"/>
                  </a:lnTo>
                  <a:lnTo>
                    <a:pt x="516685" y="7752"/>
                  </a:lnTo>
                  <a:lnTo>
                    <a:pt x="468718" y="17413"/>
                  </a:lnTo>
                  <a:lnTo>
                    <a:pt x="421663" y="30905"/>
                  </a:lnTo>
                  <a:lnTo>
                    <a:pt x="375627" y="48209"/>
                  </a:lnTo>
                  <a:lnTo>
                    <a:pt x="332609" y="68330"/>
                  </a:lnTo>
                  <a:lnTo>
                    <a:pt x="291469" y="91591"/>
                  </a:lnTo>
                  <a:lnTo>
                    <a:pt x="252294" y="117929"/>
                  </a:lnTo>
                  <a:lnTo>
                    <a:pt x="215171" y="147283"/>
                  </a:lnTo>
                  <a:lnTo>
                    <a:pt x="180187" y="179590"/>
                  </a:lnTo>
                  <a:lnTo>
                    <a:pt x="147765" y="214477"/>
                  </a:lnTo>
                  <a:lnTo>
                    <a:pt x="118321" y="251504"/>
                  </a:lnTo>
                  <a:lnTo>
                    <a:pt x="91906" y="290586"/>
                  </a:lnTo>
                  <a:lnTo>
                    <a:pt x="68573" y="331633"/>
                  </a:lnTo>
                  <a:lnTo>
                    <a:pt x="48374" y="374561"/>
                  </a:lnTo>
                  <a:lnTo>
                    <a:pt x="31024" y="420514"/>
                  </a:lnTo>
                  <a:lnTo>
                    <a:pt x="17487" y="467485"/>
                  </a:lnTo>
                  <a:lnTo>
                    <a:pt x="7788" y="515364"/>
                  </a:lnTo>
                  <a:lnTo>
                    <a:pt x="1951" y="564043"/>
                  </a:lnTo>
                  <a:lnTo>
                    <a:pt x="0" y="613409"/>
                  </a:lnTo>
                  <a:lnTo>
                    <a:pt x="1951" y="662781"/>
                  </a:lnTo>
                  <a:lnTo>
                    <a:pt x="7788" y="711461"/>
                  </a:lnTo>
                  <a:lnTo>
                    <a:pt x="17487" y="759340"/>
                  </a:lnTo>
                  <a:lnTo>
                    <a:pt x="31024" y="806313"/>
                  </a:lnTo>
                  <a:lnTo>
                    <a:pt x="48374" y="852271"/>
                  </a:lnTo>
                  <a:lnTo>
                    <a:pt x="68554" y="895193"/>
                  </a:lnTo>
                  <a:lnTo>
                    <a:pt x="91884" y="936241"/>
                  </a:lnTo>
                  <a:lnTo>
                    <a:pt x="118306" y="975324"/>
                  </a:lnTo>
                  <a:lnTo>
                    <a:pt x="147760" y="1012354"/>
                  </a:lnTo>
                  <a:lnTo>
                    <a:pt x="180187" y="1047241"/>
                  </a:lnTo>
                  <a:lnTo>
                    <a:pt x="215157" y="1079566"/>
                  </a:lnTo>
                  <a:lnTo>
                    <a:pt x="252278" y="1108926"/>
                  </a:lnTo>
                  <a:lnTo>
                    <a:pt x="291458" y="1135260"/>
                  </a:lnTo>
                  <a:lnTo>
                    <a:pt x="332605" y="1158508"/>
                  </a:lnTo>
                  <a:lnTo>
                    <a:pt x="375627" y="1178610"/>
                  </a:lnTo>
                  <a:lnTo>
                    <a:pt x="421668" y="1195914"/>
                  </a:lnTo>
                  <a:lnTo>
                    <a:pt x="468733" y="1209406"/>
                  </a:lnTo>
                  <a:lnTo>
                    <a:pt x="516707" y="1219067"/>
                  </a:lnTo>
                  <a:lnTo>
                    <a:pt x="565479" y="1224878"/>
                  </a:lnTo>
                  <a:lnTo>
                    <a:pt x="614934" y="1226819"/>
                  </a:lnTo>
                  <a:lnTo>
                    <a:pt x="664388" y="1224878"/>
                  </a:lnTo>
                  <a:lnTo>
                    <a:pt x="713160" y="1219067"/>
                  </a:lnTo>
                  <a:lnTo>
                    <a:pt x="761134" y="1209406"/>
                  </a:lnTo>
                  <a:lnTo>
                    <a:pt x="808199" y="1195914"/>
                  </a:lnTo>
                  <a:lnTo>
                    <a:pt x="854240" y="1178610"/>
                  </a:lnTo>
                  <a:lnTo>
                    <a:pt x="891790" y="1161046"/>
                  </a:lnTo>
                  <a:lnTo>
                    <a:pt x="614934" y="1161046"/>
                  </a:lnTo>
                  <a:lnTo>
                    <a:pt x="567547" y="1159036"/>
                  </a:lnTo>
                  <a:lnTo>
                    <a:pt x="521280" y="1153115"/>
                  </a:lnTo>
                  <a:lnTo>
                    <a:pt x="476299" y="1143448"/>
                  </a:lnTo>
                  <a:lnTo>
                    <a:pt x="432767" y="1130199"/>
                  </a:lnTo>
                  <a:lnTo>
                    <a:pt x="390849" y="1113532"/>
                  </a:lnTo>
                  <a:lnTo>
                    <a:pt x="350711" y="1093612"/>
                  </a:lnTo>
                  <a:lnTo>
                    <a:pt x="312517" y="1070603"/>
                  </a:lnTo>
                  <a:lnTo>
                    <a:pt x="276431" y="1044670"/>
                  </a:lnTo>
                  <a:lnTo>
                    <a:pt x="242619" y="1015977"/>
                  </a:lnTo>
                  <a:lnTo>
                    <a:pt x="211245" y="984688"/>
                  </a:lnTo>
                  <a:lnTo>
                    <a:pt x="182474" y="950968"/>
                  </a:lnTo>
                  <a:lnTo>
                    <a:pt x="156471" y="914981"/>
                  </a:lnTo>
                  <a:lnTo>
                    <a:pt x="133400" y="876892"/>
                  </a:lnTo>
                  <a:lnTo>
                    <a:pt x="113426" y="836864"/>
                  </a:lnTo>
                  <a:lnTo>
                    <a:pt x="96715" y="795063"/>
                  </a:lnTo>
                  <a:lnTo>
                    <a:pt x="83431" y="751653"/>
                  </a:lnTo>
                  <a:lnTo>
                    <a:pt x="73738" y="706797"/>
                  </a:lnTo>
                  <a:lnTo>
                    <a:pt x="67801" y="660662"/>
                  </a:lnTo>
                  <a:lnTo>
                    <a:pt x="65786" y="613409"/>
                  </a:lnTo>
                  <a:lnTo>
                    <a:pt x="67801" y="566157"/>
                  </a:lnTo>
                  <a:lnTo>
                    <a:pt x="73738" y="520022"/>
                  </a:lnTo>
                  <a:lnTo>
                    <a:pt x="83431" y="475166"/>
                  </a:lnTo>
                  <a:lnTo>
                    <a:pt x="96715" y="431756"/>
                  </a:lnTo>
                  <a:lnTo>
                    <a:pt x="113426" y="389955"/>
                  </a:lnTo>
                  <a:lnTo>
                    <a:pt x="133400" y="349927"/>
                  </a:lnTo>
                  <a:lnTo>
                    <a:pt x="156471" y="311838"/>
                  </a:lnTo>
                  <a:lnTo>
                    <a:pt x="182474" y="275851"/>
                  </a:lnTo>
                  <a:lnTo>
                    <a:pt x="211245" y="242131"/>
                  </a:lnTo>
                  <a:lnTo>
                    <a:pt x="242619" y="210842"/>
                  </a:lnTo>
                  <a:lnTo>
                    <a:pt x="276431" y="182149"/>
                  </a:lnTo>
                  <a:lnTo>
                    <a:pt x="312517" y="156216"/>
                  </a:lnTo>
                  <a:lnTo>
                    <a:pt x="350711" y="133207"/>
                  </a:lnTo>
                  <a:lnTo>
                    <a:pt x="390849" y="113287"/>
                  </a:lnTo>
                  <a:lnTo>
                    <a:pt x="432767" y="96620"/>
                  </a:lnTo>
                  <a:lnTo>
                    <a:pt x="476299" y="83371"/>
                  </a:lnTo>
                  <a:lnTo>
                    <a:pt x="521280" y="73704"/>
                  </a:lnTo>
                  <a:lnTo>
                    <a:pt x="567547" y="67783"/>
                  </a:lnTo>
                  <a:lnTo>
                    <a:pt x="614934" y="65773"/>
                  </a:lnTo>
                  <a:lnTo>
                    <a:pt x="891828" y="65773"/>
                  </a:lnTo>
                  <a:lnTo>
                    <a:pt x="854240" y="48209"/>
                  </a:lnTo>
                  <a:lnTo>
                    <a:pt x="808179" y="30905"/>
                  </a:lnTo>
                  <a:lnTo>
                    <a:pt x="761112" y="17413"/>
                  </a:lnTo>
                  <a:lnTo>
                    <a:pt x="713145" y="7752"/>
                  </a:lnTo>
                  <a:lnTo>
                    <a:pt x="664383" y="1941"/>
                  </a:lnTo>
                  <a:lnTo>
                    <a:pt x="614934" y="0"/>
                  </a:lnTo>
                  <a:close/>
                </a:path>
                <a:path w="1229995" h="1226820">
                  <a:moveTo>
                    <a:pt x="891828" y="65773"/>
                  </a:moveTo>
                  <a:lnTo>
                    <a:pt x="614934" y="65773"/>
                  </a:lnTo>
                  <a:lnTo>
                    <a:pt x="662315" y="67783"/>
                  </a:lnTo>
                  <a:lnTo>
                    <a:pt x="708577" y="73704"/>
                  </a:lnTo>
                  <a:lnTo>
                    <a:pt x="753555" y="83371"/>
                  </a:lnTo>
                  <a:lnTo>
                    <a:pt x="797085" y="96620"/>
                  </a:lnTo>
                  <a:lnTo>
                    <a:pt x="839001" y="113287"/>
                  </a:lnTo>
                  <a:lnTo>
                    <a:pt x="879139" y="133207"/>
                  </a:lnTo>
                  <a:lnTo>
                    <a:pt x="917333" y="156216"/>
                  </a:lnTo>
                  <a:lnTo>
                    <a:pt x="953420" y="182149"/>
                  </a:lnTo>
                  <a:lnTo>
                    <a:pt x="987233" y="210842"/>
                  </a:lnTo>
                  <a:lnTo>
                    <a:pt x="1018609" y="242131"/>
                  </a:lnTo>
                  <a:lnTo>
                    <a:pt x="1047381" y="275851"/>
                  </a:lnTo>
                  <a:lnTo>
                    <a:pt x="1073387" y="311838"/>
                  </a:lnTo>
                  <a:lnTo>
                    <a:pt x="1096459" y="349927"/>
                  </a:lnTo>
                  <a:lnTo>
                    <a:pt x="1116435" y="389955"/>
                  </a:lnTo>
                  <a:lnTo>
                    <a:pt x="1133148" y="431756"/>
                  </a:lnTo>
                  <a:lnTo>
                    <a:pt x="1146434" y="475166"/>
                  </a:lnTo>
                  <a:lnTo>
                    <a:pt x="1156128" y="520022"/>
                  </a:lnTo>
                  <a:lnTo>
                    <a:pt x="1162066" y="566157"/>
                  </a:lnTo>
                  <a:lnTo>
                    <a:pt x="1164082" y="613409"/>
                  </a:lnTo>
                  <a:lnTo>
                    <a:pt x="1162066" y="660662"/>
                  </a:lnTo>
                  <a:lnTo>
                    <a:pt x="1156129" y="706797"/>
                  </a:lnTo>
                  <a:lnTo>
                    <a:pt x="1146436" y="751653"/>
                  </a:lnTo>
                  <a:lnTo>
                    <a:pt x="1133152" y="795063"/>
                  </a:lnTo>
                  <a:lnTo>
                    <a:pt x="1116441" y="836864"/>
                  </a:lnTo>
                  <a:lnTo>
                    <a:pt x="1096467" y="876892"/>
                  </a:lnTo>
                  <a:lnTo>
                    <a:pt x="1073396" y="914981"/>
                  </a:lnTo>
                  <a:lnTo>
                    <a:pt x="1047393" y="950968"/>
                  </a:lnTo>
                  <a:lnTo>
                    <a:pt x="1018622" y="984688"/>
                  </a:lnTo>
                  <a:lnTo>
                    <a:pt x="987248" y="1015977"/>
                  </a:lnTo>
                  <a:lnTo>
                    <a:pt x="953436" y="1044670"/>
                  </a:lnTo>
                  <a:lnTo>
                    <a:pt x="917350" y="1070603"/>
                  </a:lnTo>
                  <a:lnTo>
                    <a:pt x="879156" y="1093612"/>
                  </a:lnTo>
                  <a:lnTo>
                    <a:pt x="839018" y="1113532"/>
                  </a:lnTo>
                  <a:lnTo>
                    <a:pt x="797100" y="1130199"/>
                  </a:lnTo>
                  <a:lnTo>
                    <a:pt x="753568" y="1143448"/>
                  </a:lnTo>
                  <a:lnTo>
                    <a:pt x="708587" y="1153115"/>
                  </a:lnTo>
                  <a:lnTo>
                    <a:pt x="662320" y="1159036"/>
                  </a:lnTo>
                  <a:lnTo>
                    <a:pt x="614934" y="1161046"/>
                  </a:lnTo>
                  <a:lnTo>
                    <a:pt x="891790" y="1161046"/>
                  </a:lnTo>
                  <a:lnTo>
                    <a:pt x="938398" y="1135229"/>
                  </a:lnTo>
                  <a:lnTo>
                    <a:pt x="977573" y="1108893"/>
                  </a:lnTo>
                  <a:lnTo>
                    <a:pt x="1014696" y="1079543"/>
                  </a:lnTo>
                  <a:lnTo>
                    <a:pt x="1049680" y="1047241"/>
                  </a:lnTo>
                  <a:lnTo>
                    <a:pt x="1082102" y="1012354"/>
                  </a:lnTo>
                  <a:lnTo>
                    <a:pt x="1111546" y="975324"/>
                  </a:lnTo>
                  <a:lnTo>
                    <a:pt x="1137961" y="936241"/>
                  </a:lnTo>
                  <a:lnTo>
                    <a:pt x="1161294" y="895193"/>
                  </a:lnTo>
                  <a:lnTo>
                    <a:pt x="1181493" y="852271"/>
                  </a:lnTo>
                  <a:lnTo>
                    <a:pt x="1198843" y="806313"/>
                  </a:lnTo>
                  <a:lnTo>
                    <a:pt x="1212380" y="759340"/>
                  </a:lnTo>
                  <a:lnTo>
                    <a:pt x="1222079" y="711461"/>
                  </a:lnTo>
                  <a:lnTo>
                    <a:pt x="1227916" y="662781"/>
                  </a:lnTo>
                  <a:lnTo>
                    <a:pt x="1229868" y="613409"/>
                  </a:lnTo>
                  <a:lnTo>
                    <a:pt x="1227916" y="564043"/>
                  </a:lnTo>
                  <a:lnTo>
                    <a:pt x="1222079" y="515364"/>
                  </a:lnTo>
                  <a:lnTo>
                    <a:pt x="1212380" y="467485"/>
                  </a:lnTo>
                  <a:lnTo>
                    <a:pt x="1198843" y="420514"/>
                  </a:lnTo>
                  <a:lnTo>
                    <a:pt x="1181493" y="374561"/>
                  </a:lnTo>
                  <a:lnTo>
                    <a:pt x="1161308" y="331633"/>
                  </a:lnTo>
                  <a:lnTo>
                    <a:pt x="1137977" y="290586"/>
                  </a:lnTo>
                  <a:lnTo>
                    <a:pt x="1111557" y="251504"/>
                  </a:lnTo>
                  <a:lnTo>
                    <a:pt x="1082106" y="214477"/>
                  </a:lnTo>
                  <a:lnTo>
                    <a:pt x="1049680" y="179590"/>
                  </a:lnTo>
                  <a:lnTo>
                    <a:pt x="1014710" y="147264"/>
                  </a:lnTo>
                  <a:lnTo>
                    <a:pt x="977589" y="117902"/>
                  </a:lnTo>
                  <a:lnTo>
                    <a:pt x="938409" y="91564"/>
                  </a:lnTo>
                  <a:lnTo>
                    <a:pt x="897262" y="68312"/>
                  </a:lnTo>
                  <a:lnTo>
                    <a:pt x="891828" y="65773"/>
                  </a:lnTo>
                  <a:close/>
                </a:path>
              </a:pathLst>
            </a:custGeom>
            <a:solidFill>
              <a:srgbClr val="00B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6996" y="3251923"/>
              <a:ext cx="211454" cy="235585"/>
            </a:xfrm>
            <a:custGeom>
              <a:avLst/>
              <a:gdLst/>
              <a:ahLst/>
              <a:cxnLst/>
              <a:rect l="l" t="t" r="r" b="b"/>
              <a:pathLst>
                <a:path w="211455" h="235585">
                  <a:moveTo>
                    <a:pt x="211257" y="235402"/>
                  </a:moveTo>
                  <a:lnTo>
                    <a:pt x="211257" y="57147"/>
                  </a:lnTo>
                  <a:lnTo>
                    <a:pt x="207752" y="39973"/>
                  </a:lnTo>
                  <a:lnTo>
                    <a:pt x="163496" y="6218"/>
                  </a:lnTo>
                  <a:lnTo>
                    <a:pt x="105628" y="0"/>
                  </a:lnTo>
                  <a:lnTo>
                    <a:pt x="76546" y="1554"/>
                  </a:lnTo>
                  <a:lnTo>
                    <a:pt x="28426" y="13398"/>
                  </a:lnTo>
                  <a:lnTo>
                    <a:pt x="0" y="57147"/>
                  </a:lnTo>
                  <a:lnTo>
                    <a:pt x="0" y="235402"/>
                  </a:lnTo>
                </a:path>
              </a:pathLst>
            </a:custGeom>
            <a:ln w="19783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46251" y="3347169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713"/>
                  </a:lnTo>
                </a:path>
              </a:pathLst>
            </a:custGeom>
            <a:ln w="19817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8800" y="3347168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249713"/>
                  </a:moveTo>
                  <a:lnTo>
                    <a:pt x="0" y="0"/>
                  </a:lnTo>
                </a:path>
              </a:pathLst>
            </a:custGeom>
            <a:ln w="19817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46251" y="3460871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0" y="0"/>
                  </a:moveTo>
                  <a:lnTo>
                    <a:pt x="92548" y="0"/>
                  </a:lnTo>
                </a:path>
              </a:pathLst>
            </a:custGeom>
            <a:ln w="19740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57707" y="3347166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713"/>
                  </a:lnTo>
                </a:path>
              </a:pathLst>
            </a:custGeom>
            <a:ln w="19817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50058" y="3347166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249713"/>
                  </a:moveTo>
                  <a:lnTo>
                    <a:pt x="0" y="0"/>
                  </a:lnTo>
                </a:path>
              </a:pathLst>
            </a:custGeom>
            <a:ln w="19817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257707" y="3460869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0" y="0"/>
                  </a:moveTo>
                  <a:lnTo>
                    <a:pt x="92350" y="0"/>
                  </a:lnTo>
                </a:path>
              </a:pathLst>
            </a:custGeom>
            <a:ln w="19740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98254" y="3251917"/>
              <a:ext cx="211454" cy="235585"/>
            </a:xfrm>
            <a:custGeom>
              <a:avLst/>
              <a:gdLst/>
              <a:ahLst/>
              <a:cxnLst/>
              <a:rect l="l" t="t" r="r" b="b"/>
              <a:pathLst>
                <a:path w="211455" h="235585">
                  <a:moveTo>
                    <a:pt x="211257" y="235402"/>
                  </a:moveTo>
                  <a:lnTo>
                    <a:pt x="211257" y="57147"/>
                  </a:lnTo>
                  <a:lnTo>
                    <a:pt x="207752" y="39973"/>
                  </a:lnTo>
                  <a:lnTo>
                    <a:pt x="163496" y="6218"/>
                  </a:lnTo>
                  <a:lnTo>
                    <a:pt x="105628" y="0"/>
                  </a:lnTo>
                  <a:lnTo>
                    <a:pt x="76546" y="1554"/>
                  </a:lnTo>
                  <a:lnTo>
                    <a:pt x="28426" y="13398"/>
                  </a:lnTo>
                  <a:lnTo>
                    <a:pt x="0" y="57147"/>
                  </a:lnTo>
                  <a:lnTo>
                    <a:pt x="0" y="235402"/>
                  </a:lnTo>
                </a:path>
              </a:pathLst>
            </a:custGeom>
            <a:ln w="19783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09709" y="3251917"/>
              <a:ext cx="211454" cy="235585"/>
            </a:xfrm>
            <a:custGeom>
              <a:avLst/>
              <a:gdLst/>
              <a:ahLst/>
              <a:cxnLst/>
              <a:rect l="l" t="t" r="r" b="b"/>
              <a:pathLst>
                <a:path w="211455" h="235585">
                  <a:moveTo>
                    <a:pt x="211257" y="235402"/>
                  </a:moveTo>
                  <a:lnTo>
                    <a:pt x="211257" y="57147"/>
                  </a:lnTo>
                  <a:lnTo>
                    <a:pt x="207752" y="39973"/>
                  </a:lnTo>
                  <a:lnTo>
                    <a:pt x="163496" y="6218"/>
                  </a:lnTo>
                  <a:lnTo>
                    <a:pt x="105628" y="0"/>
                  </a:lnTo>
                  <a:lnTo>
                    <a:pt x="76546" y="1554"/>
                  </a:lnTo>
                  <a:lnTo>
                    <a:pt x="28426" y="13398"/>
                  </a:lnTo>
                  <a:lnTo>
                    <a:pt x="0" y="57147"/>
                  </a:lnTo>
                  <a:lnTo>
                    <a:pt x="0" y="235402"/>
                  </a:lnTo>
                </a:path>
              </a:pathLst>
            </a:custGeom>
            <a:ln w="19783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98254" y="3251916"/>
              <a:ext cx="211454" cy="235585"/>
            </a:xfrm>
            <a:custGeom>
              <a:avLst/>
              <a:gdLst/>
              <a:ahLst/>
              <a:cxnLst/>
              <a:rect l="l" t="t" r="r" b="b"/>
              <a:pathLst>
                <a:path w="211455" h="235585">
                  <a:moveTo>
                    <a:pt x="211257" y="235402"/>
                  </a:moveTo>
                  <a:lnTo>
                    <a:pt x="211257" y="57147"/>
                  </a:lnTo>
                  <a:lnTo>
                    <a:pt x="207752" y="39973"/>
                  </a:lnTo>
                  <a:lnTo>
                    <a:pt x="163496" y="6218"/>
                  </a:lnTo>
                  <a:lnTo>
                    <a:pt x="105628" y="0"/>
                  </a:lnTo>
                  <a:lnTo>
                    <a:pt x="76546" y="1554"/>
                  </a:lnTo>
                  <a:lnTo>
                    <a:pt x="28426" y="13398"/>
                  </a:lnTo>
                  <a:lnTo>
                    <a:pt x="0" y="57147"/>
                  </a:lnTo>
                  <a:lnTo>
                    <a:pt x="0" y="235402"/>
                  </a:lnTo>
                </a:path>
              </a:pathLst>
            </a:custGeom>
            <a:ln w="19783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09710" y="3251915"/>
              <a:ext cx="211454" cy="235585"/>
            </a:xfrm>
            <a:custGeom>
              <a:avLst/>
              <a:gdLst/>
              <a:ahLst/>
              <a:cxnLst/>
              <a:rect l="l" t="t" r="r" b="b"/>
              <a:pathLst>
                <a:path w="211455" h="235585">
                  <a:moveTo>
                    <a:pt x="211257" y="235402"/>
                  </a:moveTo>
                  <a:lnTo>
                    <a:pt x="211257" y="57147"/>
                  </a:lnTo>
                  <a:lnTo>
                    <a:pt x="207752" y="39973"/>
                  </a:lnTo>
                  <a:lnTo>
                    <a:pt x="163496" y="6218"/>
                  </a:lnTo>
                  <a:lnTo>
                    <a:pt x="105628" y="0"/>
                  </a:lnTo>
                  <a:lnTo>
                    <a:pt x="76546" y="1554"/>
                  </a:lnTo>
                  <a:lnTo>
                    <a:pt x="28426" y="13398"/>
                  </a:lnTo>
                  <a:lnTo>
                    <a:pt x="0" y="57147"/>
                  </a:lnTo>
                  <a:lnTo>
                    <a:pt x="0" y="235402"/>
                  </a:lnTo>
                </a:path>
              </a:pathLst>
            </a:custGeom>
            <a:ln w="19783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48234" y="3097842"/>
              <a:ext cx="88900" cy="106680"/>
            </a:xfrm>
            <a:custGeom>
              <a:avLst/>
              <a:gdLst/>
              <a:ahLst/>
              <a:cxnLst/>
              <a:rect l="l" t="t" r="r" b="b"/>
              <a:pathLst>
                <a:path w="88900" h="106680">
                  <a:moveTo>
                    <a:pt x="41617" y="0"/>
                  </a:moveTo>
                  <a:lnTo>
                    <a:pt x="46968" y="0"/>
                  </a:lnTo>
                  <a:lnTo>
                    <a:pt x="64537" y="3812"/>
                  </a:lnTo>
                  <a:lnTo>
                    <a:pt x="78428" y="14064"/>
                  </a:lnTo>
                  <a:lnTo>
                    <a:pt x="87043" y="28981"/>
                  </a:lnTo>
                  <a:lnTo>
                    <a:pt x="88783" y="46784"/>
                  </a:lnTo>
                  <a:lnTo>
                    <a:pt x="86207" y="69485"/>
                  </a:lnTo>
                  <a:lnTo>
                    <a:pt x="81680" y="84195"/>
                  </a:lnTo>
                  <a:lnTo>
                    <a:pt x="72433" y="95962"/>
                  </a:lnTo>
                  <a:lnTo>
                    <a:pt x="59620" y="103768"/>
                  </a:lnTo>
                  <a:lnTo>
                    <a:pt x="44391" y="106597"/>
                  </a:lnTo>
                  <a:lnTo>
                    <a:pt x="29163" y="103768"/>
                  </a:lnTo>
                  <a:lnTo>
                    <a:pt x="16349" y="95962"/>
                  </a:lnTo>
                  <a:lnTo>
                    <a:pt x="7103" y="84195"/>
                  </a:lnTo>
                  <a:lnTo>
                    <a:pt x="2576" y="69485"/>
                  </a:lnTo>
                  <a:lnTo>
                    <a:pt x="0" y="46784"/>
                  </a:lnTo>
                  <a:lnTo>
                    <a:pt x="1740" y="28981"/>
                  </a:lnTo>
                  <a:lnTo>
                    <a:pt x="10354" y="14064"/>
                  </a:lnTo>
                  <a:lnTo>
                    <a:pt x="24245" y="3812"/>
                  </a:lnTo>
                  <a:lnTo>
                    <a:pt x="41815" y="0"/>
                  </a:lnTo>
                  <a:close/>
                </a:path>
              </a:pathLst>
            </a:custGeom>
            <a:ln w="19786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59689" y="3097841"/>
              <a:ext cx="88900" cy="106680"/>
            </a:xfrm>
            <a:custGeom>
              <a:avLst/>
              <a:gdLst/>
              <a:ahLst/>
              <a:cxnLst/>
              <a:rect l="l" t="t" r="r" b="b"/>
              <a:pathLst>
                <a:path w="88900" h="106680">
                  <a:moveTo>
                    <a:pt x="41617" y="0"/>
                  </a:moveTo>
                  <a:lnTo>
                    <a:pt x="46968" y="0"/>
                  </a:lnTo>
                  <a:lnTo>
                    <a:pt x="64537" y="3812"/>
                  </a:lnTo>
                  <a:lnTo>
                    <a:pt x="78428" y="14064"/>
                  </a:lnTo>
                  <a:lnTo>
                    <a:pt x="87043" y="28981"/>
                  </a:lnTo>
                  <a:lnTo>
                    <a:pt x="88783" y="46784"/>
                  </a:lnTo>
                  <a:lnTo>
                    <a:pt x="86207" y="69485"/>
                  </a:lnTo>
                  <a:lnTo>
                    <a:pt x="81680" y="84195"/>
                  </a:lnTo>
                  <a:lnTo>
                    <a:pt x="72433" y="95962"/>
                  </a:lnTo>
                  <a:lnTo>
                    <a:pt x="59620" y="103768"/>
                  </a:lnTo>
                  <a:lnTo>
                    <a:pt x="44391" y="106597"/>
                  </a:lnTo>
                  <a:lnTo>
                    <a:pt x="29163" y="103768"/>
                  </a:lnTo>
                  <a:lnTo>
                    <a:pt x="16349" y="95962"/>
                  </a:lnTo>
                  <a:lnTo>
                    <a:pt x="7103" y="84195"/>
                  </a:lnTo>
                  <a:lnTo>
                    <a:pt x="2576" y="69485"/>
                  </a:lnTo>
                  <a:lnTo>
                    <a:pt x="0" y="46784"/>
                  </a:lnTo>
                  <a:lnTo>
                    <a:pt x="1740" y="28981"/>
                  </a:lnTo>
                  <a:lnTo>
                    <a:pt x="10354" y="14064"/>
                  </a:lnTo>
                  <a:lnTo>
                    <a:pt x="24245" y="3812"/>
                  </a:lnTo>
                  <a:lnTo>
                    <a:pt x="41815" y="0"/>
                  </a:lnTo>
                  <a:close/>
                </a:path>
              </a:pathLst>
            </a:custGeom>
            <a:ln w="19786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70947" y="3097840"/>
              <a:ext cx="88900" cy="106680"/>
            </a:xfrm>
            <a:custGeom>
              <a:avLst/>
              <a:gdLst/>
              <a:ahLst/>
              <a:cxnLst/>
              <a:rect l="l" t="t" r="r" b="b"/>
              <a:pathLst>
                <a:path w="88900" h="106680">
                  <a:moveTo>
                    <a:pt x="41617" y="0"/>
                  </a:moveTo>
                  <a:lnTo>
                    <a:pt x="46968" y="0"/>
                  </a:lnTo>
                  <a:lnTo>
                    <a:pt x="64537" y="3812"/>
                  </a:lnTo>
                  <a:lnTo>
                    <a:pt x="78428" y="14064"/>
                  </a:lnTo>
                  <a:lnTo>
                    <a:pt x="87043" y="28981"/>
                  </a:lnTo>
                  <a:lnTo>
                    <a:pt x="88783" y="46784"/>
                  </a:lnTo>
                  <a:lnTo>
                    <a:pt x="86207" y="69485"/>
                  </a:lnTo>
                  <a:lnTo>
                    <a:pt x="81680" y="84195"/>
                  </a:lnTo>
                  <a:lnTo>
                    <a:pt x="72433" y="95962"/>
                  </a:lnTo>
                  <a:lnTo>
                    <a:pt x="59620" y="103768"/>
                  </a:lnTo>
                  <a:lnTo>
                    <a:pt x="44391" y="106597"/>
                  </a:lnTo>
                  <a:lnTo>
                    <a:pt x="29163" y="103768"/>
                  </a:lnTo>
                  <a:lnTo>
                    <a:pt x="16349" y="95962"/>
                  </a:lnTo>
                  <a:lnTo>
                    <a:pt x="7103" y="84195"/>
                  </a:lnTo>
                  <a:lnTo>
                    <a:pt x="2576" y="69485"/>
                  </a:lnTo>
                  <a:lnTo>
                    <a:pt x="0" y="46784"/>
                  </a:lnTo>
                  <a:lnTo>
                    <a:pt x="1740" y="28981"/>
                  </a:lnTo>
                  <a:lnTo>
                    <a:pt x="10354" y="14064"/>
                  </a:lnTo>
                  <a:lnTo>
                    <a:pt x="24245" y="3812"/>
                  </a:lnTo>
                  <a:lnTo>
                    <a:pt x="41815" y="0"/>
                  </a:lnTo>
                  <a:close/>
                </a:path>
              </a:pathLst>
            </a:custGeom>
            <a:ln w="19786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53863" y="2965185"/>
              <a:ext cx="88900" cy="106680"/>
            </a:xfrm>
            <a:custGeom>
              <a:avLst/>
              <a:gdLst/>
              <a:ahLst/>
              <a:cxnLst/>
              <a:rect l="l" t="t" r="r" b="b"/>
              <a:pathLst>
                <a:path w="88900" h="106680">
                  <a:moveTo>
                    <a:pt x="41617" y="0"/>
                  </a:moveTo>
                  <a:lnTo>
                    <a:pt x="46968" y="0"/>
                  </a:lnTo>
                  <a:lnTo>
                    <a:pt x="64537" y="3812"/>
                  </a:lnTo>
                  <a:lnTo>
                    <a:pt x="78428" y="14064"/>
                  </a:lnTo>
                  <a:lnTo>
                    <a:pt x="87043" y="28981"/>
                  </a:lnTo>
                  <a:lnTo>
                    <a:pt x="88783" y="46784"/>
                  </a:lnTo>
                  <a:lnTo>
                    <a:pt x="86207" y="69485"/>
                  </a:lnTo>
                  <a:lnTo>
                    <a:pt x="81680" y="84195"/>
                  </a:lnTo>
                  <a:lnTo>
                    <a:pt x="72433" y="95962"/>
                  </a:lnTo>
                  <a:lnTo>
                    <a:pt x="59620" y="103768"/>
                  </a:lnTo>
                  <a:lnTo>
                    <a:pt x="44391" y="106597"/>
                  </a:lnTo>
                  <a:lnTo>
                    <a:pt x="29163" y="103768"/>
                  </a:lnTo>
                  <a:lnTo>
                    <a:pt x="16349" y="95962"/>
                  </a:lnTo>
                  <a:lnTo>
                    <a:pt x="7103" y="84195"/>
                  </a:lnTo>
                  <a:lnTo>
                    <a:pt x="2576" y="69485"/>
                  </a:lnTo>
                  <a:lnTo>
                    <a:pt x="0" y="46784"/>
                  </a:lnTo>
                  <a:lnTo>
                    <a:pt x="1740" y="28981"/>
                  </a:lnTo>
                  <a:lnTo>
                    <a:pt x="10354" y="14064"/>
                  </a:lnTo>
                  <a:lnTo>
                    <a:pt x="24245" y="3812"/>
                  </a:lnTo>
                  <a:lnTo>
                    <a:pt x="41815" y="0"/>
                  </a:lnTo>
                  <a:close/>
                </a:path>
              </a:pathLst>
            </a:custGeom>
            <a:ln w="19786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65318" y="2965184"/>
              <a:ext cx="88900" cy="106680"/>
            </a:xfrm>
            <a:custGeom>
              <a:avLst/>
              <a:gdLst/>
              <a:ahLst/>
              <a:cxnLst/>
              <a:rect l="l" t="t" r="r" b="b"/>
              <a:pathLst>
                <a:path w="88900" h="106680">
                  <a:moveTo>
                    <a:pt x="41617" y="0"/>
                  </a:moveTo>
                  <a:lnTo>
                    <a:pt x="46968" y="0"/>
                  </a:lnTo>
                  <a:lnTo>
                    <a:pt x="64537" y="3812"/>
                  </a:lnTo>
                  <a:lnTo>
                    <a:pt x="78428" y="14064"/>
                  </a:lnTo>
                  <a:lnTo>
                    <a:pt x="87043" y="28981"/>
                  </a:lnTo>
                  <a:lnTo>
                    <a:pt x="88783" y="46784"/>
                  </a:lnTo>
                  <a:lnTo>
                    <a:pt x="86207" y="69485"/>
                  </a:lnTo>
                  <a:lnTo>
                    <a:pt x="81680" y="84195"/>
                  </a:lnTo>
                  <a:lnTo>
                    <a:pt x="72433" y="95962"/>
                  </a:lnTo>
                  <a:lnTo>
                    <a:pt x="59620" y="103768"/>
                  </a:lnTo>
                  <a:lnTo>
                    <a:pt x="44391" y="106597"/>
                  </a:lnTo>
                  <a:lnTo>
                    <a:pt x="29163" y="103768"/>
                  </a:lnTo>
                  <a:lnTo>
                    <a:pt x="16349" y="95962"/>
                  </a:lnTo>
                  <a:lnTo>
                    <a:pt x="7103" y="84195"/>
                  </a:lnTo>
                  <a:lnTo>
                    <a:pt x="2576" y="69485"/>
                  </a:lnTo>
                  <a:lnTo>
                    <a:pt x="0" y="46784"/>
                  </a:lnTo>
                  <a:lnTo>
                    <a:pt x="1740" y="28981"/>
                  </a:lnTo>
                  <a:lnTo>
                    <a:pt x="10354" y="14064"/>
                  </a:lnTo>
                  <a:lnTo>
                    <a:pt x="24245" y="3812"/>
                  </a:lnTo>
                  <a:lnTo>
                    <a:pt x="41815" y="0"/>
                  </a:lnTo>
                  <a:close/>
                </a:path>
              </a:pathLst>
            </a:custGeom>
            <a:ln w="19786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68965" y="3347157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0"/>
                  </a:moveTo>
                  <a:lnTo>
                    <a:pt x="0" y="249713"/>
                  </a:lnTo>
                </a:path>
              </a:pathLst>
            </a:custGeom>
            <a:ln w="19817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61514" y="3347156"/>
              <a:ext cx="0" cy="250190"/>
            </a:xfrm>
            <a:custGeom>
              <a:avLst/>
              <a:gdLst/>
              <a:ahLst/>
              <a:cxnLst/>
              <a:rect l="l" t="t" r="r" b="b"/>
              <a:pathLst>
                <a:path h="250189">
                  <a:moveTo>
                    <a:pt x="0" y="249713"/>
                  </a:moveTo>
                  <a:lnTo>
                    <a:pt x="0" y="0"/>
                  </a:lnTo>
                </a:path>
              </a:pathLst>
            </a:custGeom>
            <a:ln w="19817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68966" y="3460859"/>
              <a:ext cx="92710" cy="0"/>
            </a:xfrm>
            <a:custGeom>
              <a:avLst/>
              <a:gdLst/>
              <a:ahLst/>
              <a:cxnLst/>
              <a:rect l="l" t="t" r="r" b="b"/>
              <a:pathLst>
                <a:path w="92709">
                  <a:moveTo>
                    <a:pt x="0" y="0"/>
                  </a:moveTo>
                  <a:lnTo>
                    <a:pt x="92548" y="0"/>
                  </a:lnTo>
                </a:path>
              </a:pathLst>
            </a:custGeom>
            <a:ln w="19740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2143803" y="5273213"/>
            <a:ext cx="86995" cy="179705"/>
          </a:xfrm>
          <a:custGeom>
            <a:avLst/>
            <a:gdLst/>
            <a:ahLst/>
            <a:cxnLst/>
            <a:rect l="l" t="t" r="r" b="b"/>
            <a:pathLst>
              <a:path w="86994" h="179704">
                <a:moveTo>
                  <a:pt x="0" y="0"/>
                </a:moveTo>
                <a:lnTo>
                  <a:pt x="86883" y="89664"/>
                </a:lnTo>
                <a:lnTo>
                  <a:pt x="0" y="179329"/>
                </a:lnTo>
              </a:path>
            </a:pathLst>
          </a:custGeom>
          <a:ln w="42933">
            <a:solidFill>
              <a:srgbClr val="00B6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2F64C04-D5D9-C42B-46F8-591500FDD5DE}"/>
              </a:ext>
            </a:extLst>
          </p:cNvPr>
          <p:cNvGrpSpPr/>
          <p:nvPr/>
        </p:nvGrpSpPr>
        <p:grpSpPr>
          <a:xfrm>
            <a:off x="688848" y="4749654"/>
            <a:ext cx="1229995" cy="1226822"/>
            <a:chOff x="688848" y="4969761"/>
            <a:chExt cx="1229995" cy="1226822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8848" y="4969764"/>
              <a:ext cx="1229867" cy="122681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88848" y="4969761"/>
              <a:ext cx="1229995" cy="1226820"/>
            </a:xfrm>
            <a:custGeom>
              <a:avLst/>
              <a:gdLst/>
              <a:ahLst/>
              <a:cxnLst/>
              <a:rect l="l" t="t" r="r" b="b"/>
              <a:pathLst>
                <a:path w="1229995" h="1226820">
                  <a:moveTo>
                    <a:pt x="614934" y="0"/>
                  </a:moveTo>
                  <a:lnTo>
                    <a:pt x="565459" y="1941"/>
                  </a:lnTo>
                  <a:lnTo>
                    <a:pt x="516685" y="7752"/>
                  </a:lnTo>
                  <a:lnTo>
                    <a:pt x="468718" y="17413"/>
                  </a:lnTo>
                  <a:lnTo>
                    <a:pt x="421663" y="30905"/>
                  </a:lnTo>
                  <a:lnTo>
                    <a:pt x="375627" y="48209"/>
                  </a:lnTo>
                  <a:lnTo>
                    <a:pt x="332609" y="68330"/>
                  </a:lnTo>
                  <a:lnTo>
                    <a:pt x="291469" y="91591"/>
                  </a:lnTo>
                  <a:lnTo>
                    <a:pt x="252294" y="117929"/>
                  </a:lnTo>
                  <a:lnTo>
                    <a:pt x="215171" y="147283"/>
                  </a:lnTo>
                  <a:lnTo>
                    <a:pt x="180187" y="179590"/>
                  </a:lnTo>
                  <a:lnTo>
                    <a:pt x="147765" y="214477"/>
                  </a:lnTo>
                  <a:lnTo>
                    <a:pt x="118321" y="251504"/>
                  </a:lnTo>
                  <a:lnTo>
                    <a:pt x="91906" y="290586"/>
                  </a:lnTo>
                  <a:lnTo>
                    <a:pt x="68573" y="331633"/>
                  </a:lnTo>
                  <a:lnTo>
                    <a:pt x="48374" y="374561"/>
                  </a:lnTo>
                  <a:lnTo>
                    <a:pt x="31024" y="420514"/>
                  </a:lnTo>
                  <a:lnTo>
                    <a:pt x="17487" y="467485"/>
                  </a:lnTo>
                  <a:lnTo>
                    <a:pt x="7788" y="515364"/>
                  </a:lnTo>
                  <a:lnTo>
                    <a:pt x="1951" y="564043"/>
                  </a:lnTo>
                  <a:lnTo>
                    <a:pt x="0" y="613410"/>
                  </a:lnTo>
                  <a:lnTo>
                    <a:pt x="1951" y="662781"/>
                  </a:lnTo>
                  <a:lnTo>
                    <a:pt x="7788" y="711461"/>
                  </a:lnTo>
                  <a:lnTo>
                    <a:pt x="17487" y="759340"/>
                  </a:lnTo>
                  <a:lnTo>
                    <a:pt x="31024" y="806313"/>
                  </a:lnTo>
                  <a:lnTo>
                    <a:pt x="48374" y="852271"/>
                  </a:lnTo>
                  <a:lnTo>
                    <a:pt x="68554" y="895193"/>
                  </a:lnTo>
                  <a:lnTo>
                    <a:pt x="91884" y="936241"/>
                  </a:lnTo>
                  <a:lnTo>
                    <a:pt x="118306" y="975324"/>
                  </a:lnTo>
                  <a:lnTo>
                    <a:pt x="147760" y="1012354"/>
                  </a:lnTo>
                  <a:lnTo>
                    <a:pt x="180187" y="1047242"/>
                  </a:lnTo>
                  <a:lnTo>
                    <a:pt x="215157" y="1079566"/>
                  </a:lnTo>
                  <a:lnTo>
                    <a:pt x="252278" y="1108926"/>
                  </a:lnTo>
                  <a:lnTo>
                    <a:pt x="291458" y="1135260"/>
                  </a:lnTo>
                  <a:lnTo>
                    <a:pt x="332605" y="1158508"/>
                  </a:lnTo>
                  <a:lnTo>
                    <a:pt x="375627" y="1178610"/>
                  </a:lnTo>
                  <a:lnTo>
                    <a:pt x="421668" y="1195914"/>
                  </a:lnTo>
                  <a:lnTo>
                    <a:pt x="468733" y="1209406"/>
                  </a:lnTo>
                  <a:lnTo>
                    <a:pt x="516707" y="1219067"/>
                  </a:lnTo>
                  <a:lnTo>
                    <a:pt x="565479" y="1224878"/>
                  </a:lnTo>
                  <a:lnTo>
                    <a:pt x="614934" y="1226820"/>
                  </a:lnTo>
                  <a:lnTo>
                    <a:pt x="664388" y="1224878"/>
                  </a:lnTo>
                  <a:lnTo>
                    <a:pt x="713160" y="1219067"/>
                  </a:lnTo>
                  <a:lnTo>
                    <a:pt x="761134" y="1209406"/>
                  </a:lnTo>
                  <a:lnTo>
                    <a:pt x="808199" y="1195914"/>
                  </a:lnTo>
                  <a:lnTo>
                    <a:pt x="854240" y="1178610"/>
                  </a:lnTo>
                  <a:lnTo>
                    <a:pt x="891790" y="1161046"/>
                  </a:lnTo>
                  <a:lnTo>
                    <a:pt x="614934" y="1161046"/>
                  </a:lnTo>
                  <a:lnTo>
                    <a:pt x="567547" y="1159036"/>
                  </a:lnTo>
                  <a:lnTo>
                    <a:pt x="521280" y="1153115"/>
                  </a:lnTo>
                  <a:lnTo>
                    <a:pt x="476299" y="1143448"/>
                  </a:lnTo>
                  <a:lnTo>
                    <a:pt x="432767" y="1130199"/>
                  </a:lnTo>
                  <a:lnTo>
                    <a:pt x="390849" y="1113532"/>
                  </a:lnTo>
                  <a:lnTo>
                    <a:pt x="350711" y="1093612"/>
                  </a:lnTo>
                  <a:lnTo>
                    <a:pt x="312517" y="1070603"/>
                  </a:lnTo>
                  <a:lnTo>
                    <a:pt x="276431" y="1044670"/>
                  </a:lnTo>
                  <a:lnTo>
                    <a:pt x="242619" y="1015977"/>
                  </a:lnTo>
                  <a:lnTo>
                    <a:pt x="211245" y="984688"/>
                  </a:lnTo>
                  <a:lnTo>
                    <a:pt x="182474" y="950968"/>
                  </a:lnTo>
                  <a:lnTo>
                    <a:pt x="156471" y="914981"/>
                  </a:lnTo>
                  <a:lnTo>
                    <a:pt x="133400" y="876892"/>
                  </a:lnTo>
                  <a:lnTo>
                    <a:pt x="113426" y="836864"/>
                  </a:lnTo>
                  <a:lnTo>
                    <a:pt x="96715" y="795063"/>
                  </a:lnTo>
                  <a:lnTo>
                    <a:pt x="83431" y="751653"/>
                  </a:lnTo>
                  <a:lnTo>
                    <a:pt x="73738" y="706797"/>
                  </a:lnTo>
                  <a:lnTo>
                    <a:pt x="67801" y="660662"/>
                  </a:lnTo>
                  <a:lnTo>
                    <a:pt x="65786" y="613410"/>
                  </a:lnTo>
                  <a:lnTo>
                    <a:pt x="67801" y="566157"/>
                  </a:lnTo>
                  <a:lnTo>
                    <a:pt x="73738" y="520022"/>
                  </a:lnTo>
                  <a:lnTo>
                    <a:pt x="83431" y="475166"/>
                  </a:lnTo>
                  <a:lnTo>
                    <a:pt x="96715" y="431756"/>
                  </a:lnTo>
                  <a:lnTo>
                    <a:pt x="113426" y="389955"/>
                  </a:lnTo>
                  <a:lnTo>
                    <a:pt x="133400" y="349927"/>
                  </a:lnTo>
                  <a:lnTo>
                    <a:pt x="156471" y="311838"/>
                  </a:lnTo>
                  <a:lnTo>
                    <a:pt x="182474" y="275851"/>
                  </a:lnTo>
                  <a:lnTo>
                    <a:pt x="211245" y="242131"/>
                  </a:lnTo>
                  <a:lnTo>
                    <a:pt x="242619" y="210842"/>
                  </a:lnTo>
                  <a:lnTo>
                    <a:pt x="276431" y="182149"/>
                  </a:lnTo>
                  <a:lnTo>
                    <a:pt x="312517" y="156216"/>
                  </a:lnTo>
                  <a:lnTo>
                    <a:pt x="350711" y="133207"/>
                  </a:lnTo>
                  <a:lnTo>
                    <a:pt x="390849" y="113287"/>
                  </a:lnTo>
                  <a:lnTo>
                    <a:pt x="432767" y="96620"/>
                  </a:lnTo>
                  <a:lnTo>
                    <a:pt x="476299" y="83371"/>
                  </a:lnTo>
                  <a:lnTo>
                    <a:pt x="521280" y="73704"/>
                  </a:lnTo>
                  <a:lnTo>
                    <a:pt x="567547" y="67783"/>
                  </a:lnTo>
                  <a:lnTo>
                    <a:pt x="614934" y="65773"/>
                  </a:lnTo>
                  <a:lnTo>
                    <a:pt x="891828" y="65773"/>
                  </a:lnTo>
                  <a:lnTo>
                    <a:pt x="854240" y="48209"/>
                  </a:lnTo>
                  <a:lnTo>
                    <a:pt x="808179" y="30905"/>
                  </a:lnTo>
                  <a:lnTo>
                    <a:pt x="761112" y="17413"/>
                  </a:lnTo>
                  <a:lnTo>
                    <a:pt x="713145" y="7752"/>
                  </a:lnTo>
                  <a:lnTo>
                    <a:pt x="664383" y="1941"/>
                  </a:lnTo>
                  <a:lnTo>
                    <a:pt x="614934" y="0"/>
                  </a:lnTo>
                  <a:close/>
                </a:path>
                <a:path w="1229995" h="1226820">
                  <a:moveTo>
                    <a:pt x="891828" y="65773"/>
                  </a:moveTo>
                  <a:lnTo>
                    <a:pt x="614934" y="65773"/>
                  </a:lnTo>
                  <a:lnTo>
                    <a:pt x="662315" y="67783"/>
                  </a:lnTo>
                  <a:lnTo>
                    <a:pt x="708577" y="73704"/>
                  </a:lnTo>
                  <a:lnTo>
                    <a:pt x="753555" y="83371"/>
                  </a:lnTo>
                  <a:lnTo>
                    <a:pt x="797085" y="96620"/>
                  </a:lnTo>
                  <a:lnTo>
                    <a:pt x="839001" y="113287"/>
                  </a:lnTo>
                  <a:lnTo>
                    <a:pt x="879139" y="133207"/>
                  </a:lnTo>
                  <a:lnTo>
                    <a:pt x="917333" y="156216"/>
                  </a:lnTo>
                  <a:lnTo>
                    <a:pt x="953420" y="182149"/>
                  </a:lnTo>
                  <a:lnTo>
                    <a:pt x="987233" y="210842"/>
                  </a:lnTo>
                  <a:lnTo>
                    <a:pt x="1018609" y="242131"/>
                  </a:lnTo>
                  <a:lnTo>
                    <a:pt x="1047381" y="275851"/>
                  </a:lnTo>
                  <a:lnTo>
                    <a:pt x="1073387" y="311838"/>
                  </a:lnTo>
                  <a:lnTo>
                    <a:pt x="1096459" y="349927"/>
                  </a:lnTo>
                  <a:lnTo>
                    <a:pt x="1116435" y="389955"/>
                  </a:lnTo>
                  <a:lnTo>
                    <a:pt x="1133148" y="431756"/>
                  </a:lnTo>
                  <a:lnTo>
                    <a:pt x="1146434" y="475166"/>
                  </a:lnTo>
                  <a:lnTo>
                    <a:pt x="1156128" y="520022"/>
                  </a:lnTo>
                  <a:lnTo>
                    <a:pt x="1162066" y="566157"/>
                  </a:lnTo>
                  <a:lnTo>
                    <a:pt x="1164082" y="613410"/>
                  </a:lnTo>
                  <a:lnTo>
                    <a:pt x="1162066" y="660662"/>
                  </a:lnTo>
                  <a:lnTo>
                    <a:pt x="1156129" y="706797"/>
                  </a:lnTo>
                  <a:lnTo>
                    <a:pt x="1146436" y="751653"/>
                  </a:lnTo>
                  <a:lnTo>
                    <a:pt x="1133152" y="795063"/>
                  </a:lnTo>
                  <a:lnTo>
                    <a:pt x="1116441" y="836864"/>
                  </a:lnTo>
                  <a:lnTo>
                    <a:pt x="1096467" y="876892"/>
                  </a:lnTo>
                  <a:lnTo>
                    <a:pt x="1073396" y="914981"/>
                  </a:lnTo>
                  <a:lnTo>
                    <a:pt x="1047393" y="950968"/>
                  </a:lnTo>
                  <a:lnTo>
                    <a:pt x="1018622" y="984688"/>
                  </a:lnTo>
                  <a:lnTo>
                    <a:pt x="987248" y="1015977"/>
                  </a:lnTo>
                  <a:lnTo>
                    <a:pt x="953436" y="1044670"/>
                  </a:lnTo>
                  <a:lnTo>
                    <a:pt x="917350" y="1070603"/>
                  </a:lnTo>
                  <a:lnTo>
                    <a:pt x="879156" y="1093612"/>
                  </a:lnTo>
                  <a:lnTo>
                    <a:pt x="839018" y="1113532"/>
                  </a:lnTo>
                  <a:lnTo>
                    <a:pt x="797100" y="1130199"/>
                  </a:lnTo>
                  <a:lnTo>
                    <a:pt x="753568" y="1143448"/>
                  </a:lnTo>
                  <a:lnTo>
                    <a:pt x="708587" y="1153115"/>
                  </a:lnTo>
                  <a:lnTo>
                    <a:pt x="662320" y="1159036"/>
                  </a:lnTo>
                  <a:lnTo>
                    <a:pt x="614934" y="1161046"/>
                  </a:lnTo>
                  <a:lnTo>
                    <a:pt x="891790" y="1161046"/>
                  </a:lnTo>
                  <a:lnTo>
                    <a:pt x="938398" y="1135229"/>
                  </a:lnTo>
                  <a:lnTo>
                    <a:pt x="977573" y="1108893"/>
                  </a:lnTo>
                  <a:lnTo>
                    <a:pt x="1014696" y="1079543"/>
                  </a:lnTo>
                  <a:lnTo>
                    <a:pt x="1049680" y="1047242"/>
                  </a:lnTo>
                  <a:lnTo>
                    <a:pt x="1082102" y="1012354"/>
                  </a:lnTo>
                  <a:lnTo>
                    <a:pt x="1111546" y="975324"/>
                  </a:lnTo>
                  <a:lnTo>
                    <a:pt x="1137961" y="936241"/>
                  </a:lnTo>
                  <a:lnTo>
                    <a:pt x="1161294" y="895193"/>
                  </a:lnTo>
                  <a:lnTo>
                    <a:pt x="1181493" y="852271"/>
                  </a:lnTo>
                  <a:lnTo>
                    <a:pt x="1198843" y="806313"/>
                  </a:lnTo>
                  <a:lnTo>
                    <a:pt x="1212380" y="759340"/>
                  </a:lnTo>
                  <a:lnTo>
                    <a:pt x="1222079" y="711461"/>
                  </a:lnTo>
                  <a:lnTo>
                    <a:pt x="1227916" y="662781"/>
                  </a:lnTo>
                  <a:lnTo>
                    <a:pt x="1229868" y="613410"/>
                  </a:lnTo>
                  <a:lnTo>
                    <a:pt x="1227916" y="564043"/>
                  </a:lnTo>
                  <a:lnTo>
                    <a:pt x="1222079" y="515364"/>
                  </a:lnTo>
                  <a:lnTo>
                    <a:pt x="1212380" y="467485"/>
                  </a:lnTo>
                  <a:lnTo>
                    <a:pt x="1198843" y="420514"/>
                  </a:lnTo>
                  <a:lnTo>
                    <a:pt x="1181493" y="374561"/>
                  </a:lnTo>
                  <a:lnTo>
                    <a:pt x="1161308" y="331633"/>
                  </a:lnTo>
                  <a:lnTo>
                    <a:pt x="1137977" y="290586"/>
                  </a:lnTo>
                  <a:lnTo>
                    <a:pt x="1111557" y="251504"/>
                  </a:lnTo>
                  <a:lnTo>
                    <a:pt x="1082106" y="214477"/>
                  </a:lnTo>
                  <a:lnTo>
                    <a:pt x="1049680" y="179590"/>
                  </a:lnTo>
                  <a:lnTo>
                    <a:pt x="1014710" y="147264"/>
                  </a:lnTo>
                  <a:lnTo>
                    <a:pt x="977589" y="117902"/>
                  </a:lnTo>
                  <a:lnTo>
                    <a:pt x="938409" y="91564"/>
                  </a:lnTo>
                  <a:lnTo>
                    <a:pt x="897262" y="68312"/>
                  </a:lnTo>
                  <a:lnTo>
                    <a:pt x="891828" y="65773"/>
                  </a:lnTo>
                  <a:close/>
                </a:path>
              </a:pathLst>
            </a:custGeom>
            <a:solidFill>
              <a:srgbClr val="00B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05194" y="5646430"/>
              <a:ext cx="501650" cy="207010"/>
            </a:xfrm>
            <a:custGeom>
              <a:avLst/>
              <a:gdLst/>
              <a:ahLst/>
              <a:cxnLst/>
              <a:rect l="l" t="t" r="r" b="b"/>
              <a:pathLst>
                <a:path w="501650" h="207010">
                  <a:moveTo>
                    <a:pt x="0" y="197928"/>
                  </a:moveTo>
                  <a:lnTo>
                    <a:pt x="17958" y="189598"/>
                  </a:lnTo>
                  <a:lnTo>
                    <a:pt x="36865" y="184144"/>
                  </a:lnTo>
                  <a:lnTo>
                    <a:pt x="56356" y="181602"/>
                  </a:lnTo>
                  <a:lnTo>
                    <a:pt x="76065" y="182009"/>
                  </a:lnTo>
                  <a:lnTo>
                    <a:pt x="256017" y="206082"/>
                  </a:lnTo>
                  <a:lnTo>
                    <a:pt x="259518" y="206471"/>
                  </a:lnTo>
                  <a:lnTo>
                    <a:pt x="493747" y="45332"/>
                  </a:lnTo>
                  <a:lnTo>
                    <a:pt x="501334" y="33295"/>
                  </a:lnTo>
                  <a:lnTo>
                    <a:pt x="497832" y="27082"/>
                  </a:lnTo>
                  <a:lnTo>
                    <a:pt x="484096" y="11430"/>
                  </a:lnTo>
                  <a:lnTo>
                    <a:pt x="466146" y="2184"/>
                  </a:lnTo>
                  <a:lnTo>
                    <a:pt x="446044" y="0"/>
                  </a:lnTo>
                  <a:lnTo>
                    <a:pt x="425852" y="5533"/>
                  </a:lnTo>
                  <a:lnTo>
                    <a:pt x="264382" y="85520"/>
                  </a:lnTo>
                </a:path>
              </a:pathLst>
            </a:custGeom>
            <a:ln w="19420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45275" y="5641431"/>
              <a:ext cx="328930" cy="110489"/>
            </a:xfrm>
            <a:custGeom>
              <a:avLst/>
              <a:gdLst/>
              <a:ahLst/>
              <a:cxnLst/>
              <a:rect l="l" t="t" r="r" b="b"/>
              <a:pathLst>
                <a:path w="328930" h="110489">
                  <a:moveTo>
                    <a:pt x="196876" y="101197"/>
                  </a:moveTo>
                  <a:lnTo>
                    <a:pt x="288116" y="110127"/>
                  </a:lnTo>
                  <a:lnTo>
                    <a:pt x="302670" y="108629"/>
                  </a:lnTo>
                  <a:lnTo>
                    <a:pt x="315109" y="101925"/>
                  </a:lnTo>
                  <a:lnTo>
                    <a:pt x="324118" y="91071"/>
                  </a:lnTo>
                  <a:lnTo>
                    <a:pt x="328386" y="77123"/>
                  </a:lnTo>
                  <a:lnTo>
                    <a:pt x="326884" y="62598"/>
                  </a:lnTo>
                  <a:lnTo>
                    <a:pt x="320167" y="50185"/>
                  </a:lnTo>
                  <a:lnTo>
                    <a:pt x="309291" y="41194"/>
                  </a:lnTo>
                  <a:lnTo>
                    <a:pt x="295314" y="36935"/>
                  </a:lnTo>
                  <a:lnTo>
                    <a:pt x="217497" y="29364"/>
                  </a:lnTo>
                  <a:lnTo>
                    <a:pt x="210862" y="28423"/>
                  </a:lnTo>
                  <a:lnTo>
                    <a:pt x="204390" y="26791"/>
                  </a:lnTo>
                  <a:lnTo>
                    <a:pt x="198101" y="24504"/>
                  </a:lnTo>
                  <a:lnTo>
                    <a:pt x="192012" y="21598"/>
                  </a:lnTo>
                  <a:lnTo>
                    <a:pt x="183452" y="17133"/>
                  </a:lnTo>
                  <a:lnTo>
                    <a:pt x="149873" y="4252"/>
                  </a:lnTo>
                  <a:lnTo>
                    <a:pt x="114706" y="0"/>
                  </a:lnTo>
                  <a:lnTo>
                    <a:pt x="79576" y="4410"/>
                  </a:lnTo>
                  <a:lnTo>
                    <a:pt x="46106" y="17521"/>
                  </a:lnTo>
                  <a:lnTo>
                    <a:pt x="0" y="39847"/>
                  </a:lnTo>
                </a:path>
              </a:pathLst>
            </a:custGeom>
            <a:ln w="19418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7885" y="5661476"/>
              <a:ext cx="130810" cy="229870"/>
            </a:xfrm>
            <a:custGeom>
              <a:avLst/>
              <a:gdLst/>
              <a:ahLst/>
              <a:cxnLst/>
              <a:rect l="l" t="t" r="r" b="b"/>
              <a:pathLst>
                <a:path w="130809" h="229870">
                  <a:moveTo>
                    <a:pt x="0" y="19026"/>
                  </a:moveTo>
                  <a:lnTo>
                    <a:pt x="49024" y="0"/>
                  </a:lnTo>
                  <a:lnTo>
                    <a:pt x="130537" y="208315"/>
                  </a:lnTo>
                  <a:lnTo>
                    <a:pt x="76454" y="229282"/>
                  </a:lnTo>
                </a:path>
              </a:pathLst>
            </a:custGeom>
            <a:ln w="19444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03643" y="5708653"/>
              <a:ext cx="20955" cy="8255"/>
            </a:xfrm>
            <a:custGeom>
              <a:avLst/>
              <a:gdLst/>
              <a:ahLst/>
              <a:cxnLst/>
              <a:rect l="l" t="t" r="r" b="b"/>
              <a:pathLst>
                <a:path w="20955" h="8254">
                  <a:moveTo>
                    <a:pt x="0" y="8154"/>
                  </a:moveTo>
                  <a:lnTo>
                    <a:pt x="20621" y="0"/>
                  </a:lnTo>
                </a:path>
              </a:pathLst>
            </a:custGeom>
            <a:ln w="19419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95461" y="5373173"/>
              <a:ext cx="340360" cy="278765"/>
            </a:xfrm>
            <a:custGeom>
              <a:avLst/>
              <a:gdLst/>
              <a:ahLst/>
              <a:cxnLst/>
              <a:rect l="l" t="t" r="r" b="b"/>
              <a:pathLst>
                <a:path w="340359" h="278764">
                  <a:moveTo>
                    <a:pt x="0" y="278206"/>
                  </a:moveTo>
                  <a:lnTo>
                    <a:pt x="6830" y="180352"/>
                  </a:lnTo>
                  <a:lnTo>
                    <a:pt x="50118" y="90761"/>
                  </a:lnTo>
                  <a:lnTo>
                    <a:pt x="98842" y="25341"/>
                  </a:lnTo>
                  <a:lnTo>
                    <a:pt x="121977" y="0"/>
                  </a:lnTo>
                  <a:lnTo>
                    <a:pt x="213023" y="0"/>
                  </a:lnTo>
                  <a:lnTo>
                    <a:pt x="214579" y="0"/>
                  </a:lnTo>
                  <a:lnTo>
                    <a:pt x="252892" y="42505"/>
                  </a:lnTo>
                  <a:lnTo>
                    <a:pt x="279941" y="79289"/>
                  </a:lnTo>
                  <a:lnTo>
                    <a:pt x="306713" y="123680"/>
                  </a:lnTo>
                  <a:lnTo>
                    <a:pt x="328425" y="173231"/>
                  </a:lnTo>
                  <a:lnTo>
                    <a:pt x="340292" y="225491"/>
                  </a:lnTo>
                  <a:lnTo>
                    <a:pt x="337530" y="278012"/>
                  </a:lnTo>
                </a:path>
              </a:pathLst>
            </a:custGeom>
            <a:ln w="19430">
              <a:solidFill>
                <a:srgbClr val="D4D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4655" y="5263920"/>
              <a:ext cx="195289" cy="11915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5609" y="5439081"/>
              <a:ext cx="197233" cy="196868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2597310" y="4760721"/>
            <a:ext cx="3041489" cy="125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85000"/>
              </a:lnSpc>
              <a:spcBef>
                <a:spcPts val="100"/>
              </a:spcBef>
            </a:pPr>
            <a:r>
              <a:rPr sz="1800" b="1" spc="-20">
                <a:solidFill>
                  <a:srgbClr val="474E51"/>
                </a:solidFill>
                <a:latin typeface="Museo Sans 300" panose="02000000000000000000"/>
                <a:cs typeface="Arial"/>
              </a:rPr>
              <a:t>Paid</a:t>
            </a:r>
            <a:endParaRPr sz="1800">
              <a:latin typeface="Museo Sans 300" panose="02000000000000000000"/>
              <a:cs typeface="Arial"/>
            </a:endParaRPr>
          </a:p>
          <a:p>
            <a:pPr marL="38100">
              <a:lnSpc>
                <a:spcPct val="85000"/>
              </a:lnSpc>
            </a:pPr>
            <a:r>
              <a:rPr sz="4000" b="1">
                <a:solidFill>
                  <a:srgbClr val="00B7F1"/>
                </a:solidFill>
                <a:latin typeface="Museo Sans 700" panose="02000000000000000000" pitchFamily="50" charset="0"/>
                <a:cs typeface="Arial"/>
              </a:rPr>
              <a:t>€122</a:t>
            </a:r>
            <a:r>
              <a:rPr sz="4000" b="1" spc="-190">
                <a:solidFill>
                  <a:srgbClr val="00B7F1"/>
                </a:solidFill>
                <a:latin typeface="Museo Sans 700" panose="02000000000000000000" pitchFamily="50" charset="0"/>
                <a:cs typeface="Arial"/>
              </a:rPr>
              <a:t> </a:t>
            </a:r>
            <a:r>
              <a:rPr sz="4000" b="1" spc="-10">
                <a:solidFill>
                  <a:srgbClr val="00B7F1"/>
                </a:solidFill>
                <a:latin typeface="Museo Sans 700" panose="02000000000000000000" pitchFamily="50" charset="0"/>
                <a:cs typeface="Arial"/>
              </a:rPr>
              <a:t>Billion</a:t>
            </a:r>
            <a:endParaRPr sz="4000">
              <a:solidFill>
                <a:srgbClr val="00B7F1"/>
              </a:solidFill>
              <a:latin typeface="Museo Sans 700" panose="02000000000000000000" pitchFamily="50" charset="0"/>
              <a:cs typeface="Arial"/>
            </a:endParaRPr>
          </a:p>
          <a:p>
            <a:pPr marL="38100">
              <a:lnSpc>
                <a:spcPct val="85000"/>
              </a:lnSpc>
              <a:spcBef>
                <a:spcPts val="60"/>
              </a:spcBef>
            </a:pPr>
            <a:r>
              <a:rPr>
                <a:solidFill>
                  <a:srgbClr val="474E51"/>
                </a:solidFill>
                <a:latin typeface="Museo Sans 300" panose="02000000000000000000"/>
                <a:cs typeface="Arial"/>
              </a:rPr>
              <a:t>in</a:t>
            </a:r>
            <a:r>
              <a:rPr spc="-5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spc="-45">
                <a:solidFill>
                  <a:srgbClr val="474E51"/>
                </a:solidFill>
                <a:latin typeface="Museo Sans 300" panose="02000000000000000000"/>
                <a:cs typeface="Arial"/>
              </a:rPr>
              <a:t>salaries</a:t>
            </a:r>
            <a:r>
              <a:rPr spc="-7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>
                <a:solidFill>
                  <a:srgbClr val="474E51"/>
                </a:solidFill>
                <a:latin typeface="Museo Sans 300" panose="02000000000000000000"/>
                <a:cs typeface="Arial"/>
              </a:rPr>
              <a:t>and</a:t>
            </a:r>
            <a:r>
              <a:rPr spc="-35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>
                <a:solidFill>
                  <a:srgbClr val="474E51"/>
                </a:solidFill>
                <a:latin typeface="Museo Sans 300" panose="02000000000000000000"/>
                <a:cs typeface="Arial"/>
              </a:rPr>
              <a:t>social</a:t>
            </a:r>
            <a:br>
              <a:rPr lang="pt-PT" spc="-70">
                <a:solidFill>
                  <a:srgbClr val="474E51"/>
                </a:solidFill>
                <a:latin typeface="Museo Sans 300" panose="02000000000000000000"/>
                <a:cs typeface="Arial"/>
              </a:rPr>
            </a:br>
            <a:r>
              <a:rPr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contributions</a:t>
            </a:r>
            <a:endParaRPr sz="1000">
              <a:latin typeface="Museo Sans 300" panose="02000000000000000000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303364" y="4404359"/>
            <a:ext cx="6892035" cy="2582596"/>
            <a:chOff x="5300472" y="4193298"/>
            <a:chExt cx="6892035" cy="2582596"/>
          </a:xfrm>
        </p:grpSpPr>
        <p:pic>
          <p:nvPicPr>
            <p:cNvPr id="56" name="object 5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0472" y="4193298"/>
              <a:ext cx="6891527" cy="245364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072529" y="5241857"/>
              <a:ext cx="6119978" cy="1420936"/>
            </a:xfrm>
            <a:custGeom>
              <a:avLst/>
              <a:gdLst/>
              <a:ahLst/>
              <a:cxnLst/>
              <a:rect l="l" t="t" r="r" b="b"/>
              <a:pathLst>
                <a:path w="6101080" h="1743709">
                  <a:moveTo>
                    <a:pt x="6100584" y="0"/>
                  </a:moveTo>
                  <a:lnTo>
                    <a:pt x="0" y="0"/>
                  </a:lnTo>
                  <a:lnTo>
                    <a:pt x="0" y="1743455"/>
                  </a:lnTo>
                  <a:lnTo>
                    <a:pt x="6100584" y="1743455"/>
                  </a:lnTo>
                  <a:lnTo>
                    <a:pt x="6100584" y="0"/>
                  </a:lnTo>
                  <a:close/>
                </a:path>
              </a:pathLst>
            </a:custGeom>
            <a:solidFill>
              <a:srgbClr val="00B7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52197" y="5235384"/>
              <a:ext cx="226060" cy="1540510"/>
            </a:xfrm>
            <a:custGeom>
              <a:avLst/>
              <a:gdLst/>
              <a:ahLst/>
              <a:cxnLst/>
              <a:rect l="l" t="t" r="r" b="b"/>
              <a:pathLst>
                <a:path w="226060" h="1540509">
                  <a:moveTo>
                    <a:pt x="36207" y="1522120"/>
                  </a:moveTo>
                  <a:lnTo>
                    <a:pt x="34785" y="1515071"/>
                  </a:lnTo>
                  <a:lnTo>
                    <a:pt x="30911" y="1509318"/>
                  </a:lnTo>
                  <a:lnTo>
                    <a:pt x="25171" y="1505445"/>
                  </a:lnTo>
                  <a:lnTo>
                    <a:pt x="18122" y="1504010"/>
                  </a:lnTo>
                  <a:lnTo>
                    <a:pt x="11061" y="1505445"/>
                  </a:lnTo>
                  <a:lnTo>
                    <a:pt x="5308" y="1509318"/>
                  </a:lnTo>
                  <a:lnTo>
                    <a:pt x="1422" y="1515071"/>
                  </a:lnTo>
                  <a:lnTo>
                    <a:pt x="0" y="1522120"/>
                  </a:lnTo>
                  <a:lnTo>
                    <a:pt x="1435" y="1529168"/>
                  </a:lnTo>
                  <a:lnTo>
                    <a:pt x="5308" y="1534934"/>
                  </a:lnTo>
                  <a:lnTo>
                    <a:pt x="11074" y="1538808"/>
                  </a:lnTo>
                  <a:lnTo>
                    <a:pt x="18122" y="1540230"/>
                  </a:lnTo>
                  <a:lnTo>
                    <a:pt x="25158" y="1538808"/>
                  </a:lnTo>
                  <a:lnTo>
                    <a:pt x="30911" y="1534934"/>
                  </a:lnTo>
                  <a:lnTo>
                    <a:pt x="34785" y="1529168"/>
                  </a:lnTo>
                  <a:lnTo>
                    <a:pt x="36207" y="1522120"/>
                  </a:lnTo>
                  <a:close/>
                </a:path>
                <a:path w="226060" h="1540509">
                  <a:moveTo>
                    <a:pt x="36207" y="1414691"/>
                  </a:moveTo>
                  <a:lnTo>
                    <a:pt x="34785" y="1407642"/>
                  </a:lnTo>
                  <a:lnTo>
                    <a:pt x="30911" y="1401889"/>
                  </a:lnTo>
                  <a:lnTo>
                    <a:pt x="25171" y="1398003"/>
                  </a:lnTo>
                  <a:lnTo>
                    <a:pt x="18122" y="1396580"/>
                  </a:lnTo>
                  <a:lnTo>
                    <a:pt x="11061" y="1398003"/>
                  </a:lnTo>
                  <a:lnTo>
                    <a:pt x="5308" y="1401889"/>
                  </a:lnTo>
                  <a:lnTo>
                    <a:pt x="1422" y="1407642"/>
                  </a:lnTo>
                  <a:lnTo>
                    <a:pt x="0" y="1414691"/>
                  </a:lnTo>
                  <a:lnTo>
                    <a:pt x="1435" y="1421739"/>
                  </a:lnTo>
                  <a:lnTo>
                    <a:pt x="5308" y="1427492"/>
                  </a:lnTo>
                  <a:lnTo>
                    <a:pt x="11074" y="1431378"/>
                  </a:lnTo>
                  <a:lnTo>
                    <a:pt x="18122" y="1432801"/>
                  </a:lnTo>
                  <a:lnTo>
                    <a:pt x="25158" y="1431378"/>
                  </a:lnTo>
                  <a:lnTo>
                    <a:pt x="30911" y="1427492"/>
                  </a:lnTo>
                  <a:lnTo>
                    <a:pt x="34785" y="1421739"/>
                  </a:lnTo>
                  <a:lnTo>
                    <a:pt x="36207" y="1414691"/>
                  </a:lnTo>
                  <a:close/>
                </a:path>
                <a:path w="226060" h="1540509">
                  <a:moveTo>
                    <a:pt x="36207" y="1307249"/>
                  </a:moveTo>
                  <a:lnTo>
                    <a:pt x="34785" y="1300200"/>
                  </a:lnTo>
                  <a:lnTo>
                    <a:pt x="30911" y="1294447"/>
                  </a:lnTo>
                  <a:lnTo>
                    <a:pt x="25171" y="1290561"/>
                  </a:lnTo>
                  <a:lnTo>
                    <a:pt x="18122" y="1289138"/>
                  </a:lnTo>
                  <a:lnTo>
                    <a:pt x="11061" y="1290561"/>
                  </a:lnTo>
                  <a:lnTo>
                    <a:pt x="5308" y="1294447"/>
                  </a:lnTo>
                  <a:lnTo>
                    <a:pt x="1422" y="1300200"/>
                  </a:lnTo>
                  <a:lnTo>
                    <a:pt x="0" y="1307249"/>
                  </a:lnTo>
                  <a:lnTo>
                    <a:pt x="1435" y="1314297"/>
                  </a:lnTo>
                  <a:lnTo>
                    <a:pt x="5308" y="1320050"/>
                  </a:lnTo>
                  <a:lnTo>
                    <a:pt x="11074" y="1323936"/>
                  </a:lnTo>
                  <a:lnTo>
                    <a:pt x="18122" y="1325359"/>
                  </a:lnTo>
                  <a:lnTo>
                    <a:pt x="25158" y="1323936"/>
                  </a:lnTo>
                  <a:lnTo>
                    <a:pt x="30911" y="1320050"/>
                  </a:lnTo>
                  <a:lnTo>
                    <a:pt x="34785" y="1314297"/>
                  </a:lnTo>
                  <a:lnTo>
                    <a:pt x="36207" y="1307249"/>
                  </a:lnTo>
                  <a:close/>
                </a:path>
                <a:path w="226060" h="1540509">
                  <a:moveTo>
                    <a:pt x="36207" y="1199832"/>
                  </a:moveTo>
                  <a:lnTo>
                    <a:pt x="34785" y="1192784"/>
                  </a:lnTo>
                  <a:lnTo>
                    <a:pt x="30911" y="1187030"/>
                  </a:lnTo>
                  <a:lnTo>
                    <a:pt x="25171" y="1183157"/>
                  </a:lnTo>
                  <a:lnTo>
                    <a:pt x="18122" y="1181735"/>
                  </a:lnTo>
                  <a:lnTo>
                    <a:pt x="11061" y="1183157"/>
                  </a:lnTo>
                  <a:lnTo>
                    <a:pt x="5308" y="1187030"/>
                  </a:lnTo>
                  <a:lnTo>
                    <a:pt x="1422" y="1192784"/>
                  </a:lnTo>
                  <a:lnTo>
                    <a:pt x="0" y="1199832"/>
                  </a:lnTo>
                  <a:lnTo>
                    <a:pt x="1435" y="1206881"/>
                  </a:lnTo>
                  <a:lnTo>
                    <a:pt x="5308" y="1212646"/>
                  </a:lnTo>
                  <a:lnTo>
                    <a:pt x="11074" y="1216520"/>
                  </a:lnTo>
                  <a:lnTo>
                    <a:pt x="18122" y="1217942"/>
                  </a:lnTo>
                  <a:lnTo>
                    <a:pt x="25158" y="1216520"/>
                  </a:lnTo>
                  <a:lnTo>
                    <a:pt x="30911" y="1212646"/>
                  </a:lnTo>
                  <a:lnTo>
                    <a:pt x="34785" y="1206881"/>
                  </a:lnTo>
                  <a:lnTo>
                    <a:pt x="36207" y="1199832"/>
                  </a:lnTo>
                  <a:close/>
                </a:path>
                <a:path w="226060" h="1540509">
                  <a:moveTo>
                    <a:pt x="36207" y="1092403"/>
                  </a:moveTo>
                  <a:lnTo>
                    <a:pt x="34785" y="1085354"/>
                  </a:lnTo>
                  <a:lnTo>
                    <a:pt x="30911" y="1079601"/>
                  </a:lnTo>
                  <a:lnTo>
                    <a:pt x="25171" y="1075715"/>
                  </a:lnTo>
                  <a:lnTo>
                    <a:pt x="18122" y="1074293"/>
                  </a:lnTo>
                  <a:lnTo>
                    <a:pt x="11061" y="1075715"/>
                  </a:lnTo>
                  <a:lnTo>
                    <a:pt x="5308" y="1079601"/>
                  </a:lnTo>
                  <a:lnTo>
                    <a:pt x="1422" y="1085354"/>
                  </a:lnTo>
                  <a:lnTo>
                    <a:pt x="0" y="1092403"/>
                  </a:lnTo>
                  <a:lnTo>
                    <a:pt x="1435" y="1099451"/>
                  </a:lnTo>
                  <a:lnTo>
                    <a:pt x="5308" y="1105204"/>
                  </a:lnTo>
                  <a:lnTo>
                    <a:pt x="11074" y="1109091"/>
                  </a:lnTo>
                  <a:lnTo>
                    <a:pt x="18122" y="1110513"/>
                  </a:lnTo>
                  <a:lnTo>
                    <a:pt x="25158" y="1109091"/>
                  </a:lnTo>
                  <a:lnTo>
                    <a:pt x="30911" y="1105204"/>
                  </a:lnTo>
                  <a:lnTo>
                    <a:pt x="34785" y="1099451"/>
                  </a:lnTo>
                  <a:lnTo>
                    <a:pt x="36207" y="1092403"/>
                  </a:lnTo>
                  <a:close/>
                </a:path>
                <a:path w="226060" h="1540509">
                  <a:moveTo>
                    <a:pt x="36207" y="984961"/>
                  </a:moveTo>
                  <a:lnTo>
                    <a:pt x="34785" y="977912"/>
                  </a:lnTo>
                  <a:lnTo>
                    <a:pt x="30911" y="972159"/>
                  </a:lnTo>
                  <a:lnTo>
                    <a:pt x="25171" y="968273"/>
                  </a:lnTo>
                  <a:lnTo>
                    <a:pt x="18122" y="966851"/>
                  </a:lnTo>
                  <a:lnTo>
                    <a:pt x="11061" y="968273"/>
                  </a:lnTo>
                  <a:lnTo>
                    <a:pt x="5308" y="972159"/>
                  </a:lnTo>
                  <a:lnTo>
                    <a:pt x="1422" y="977912"/>
                  </a:lnTo>
                  <a:lnTo>
                    <a:pt x="0" y="984961"/>
                  </a:lnTo>
                  <a:lnTo>
                    <a:pt x="1435" y="992009"/>
                  </a:lnTo>
                  <a:lnTo>
                    <a:pt x="5308" y="997775"/>
                  </a:lnTo>
                  <a:lnTo>
                    <a:pt x="11074" y="1001649"/>
                  </a:lnTo>
                  <a:lnTo>
                    <a:pt x="18122" y="1003071"/>
                  </a:lnTo>
                  <a:lnTo>
                    <a:pt x="25158" y="1001649"/>
                  </a:lnTo>
                  <a:lnTo>
                    <a:pt x="30911" y="997775"/>
                  </a:lnTo>
                  <a:lnTo>
                    <a:pt x="34785" y="992009"/>
                  </a:lnTo>
                  <a:lnTo>
                    <a:pt x="36207" y="984961"/>
                  </a:lnTo>
                  <a:close/>
                </a:path>
                <a:path w="226060" h="1540509">
                  <a:moveTo>
                    <a:pt x="36207" y="877531"/>
                  </a:moveTo>
                  <a:lnTo>
                    <a:pt x="34785" y="870483"/>
                  </a:lnTo>
                  <a:lnTo>
                    <a:pt x="30911" y="864717"/>
                  </a:lnTo>
                  <a:lnTo>
                    <a:pt x="25171" y="860844"/>
                  </a:lnTo>
                  <a:lnTo>
                    <a:pt x="18122" y="859421"/>
                  </a:lnTo>
                  <a:lnTo>
                    <a:pt x="11061" y="860844"/>
                  </a:lnTo>
                  <a:lnTo>
                    <a:pt x="5308" y="864717"/>
                  </a:lnTo>
                  <a:lnTo>
                    <a:pt x="1422" y="870483"/>
                  </a:lnTo>
                  <a:lnTo>
                    <a:pt x="0" y="877531"/>
                  </a:lnTo>
                  <a:lnTo>
                    <a:pt x="1435" y="884580"/>
                  </a:lnTo>
                  <a:lnTo>
                    <a:pt x="5308" y="890333"/>
                  </a:lnTo>
                  <a:lnTo>
                    <a:pt x="11074" y="894219"/>
                  </a:lnTo>
                  <a:lnTo>
                    <a:pt x="18122" y="895642"/>
                  </a:lnTo>
                  <a:lnTo>
                    <a:pt x="25158" y="894219"/>
                  </a:lnTo>
                  <a:lnTo>
                    <a:pt x="30911" y="890333"/>
                  </a:lnTo>
                  <a:lnTo>
                    <a:pt x="34785" y="884580"/>
                  </a:lnTo>
                  <a:lnTo>
                    <a:pt x="36207" y="877531"/>
                  </a:lnTo>
                  <a:close/>
                </a:path>
                <a:path w="226060" h="1540509">
                  <a:moveTo>
                    <a:pt x="36207" y="770115"/>
                  </a:moveTo>
                  <a:lnTo>
                    <a:pt x="34785" y="763066"/>
                  </a:lnTo>
                  <a:lnTo>
                    <a:pt x="30911" y="757313"/>
                  </a:lnTo>
                  <a:lnTo>
                    <a:pt x="25171" y="753427"/>
                  </a:lnTo>
                  <a:lnTo>
                    <a:pt x="18122" y="752005"/>
                  </a:lnTo>
                  <a:lnTo>
                    <a:pt x="11061" y="753427"/>
                  </a:lnTo>
                  <a:lnTo>
                    <a:pt x="5308" y="757313"/>
                  </a:lnTo>
                  <a:lnTo>
                    <a:pt x="1422" y="763066"/>
                  </a:lnTo>
                  <a:lnTo>
                    <a:pt x="0" y="770115"/>
                  </a:lnTo>
                  <a:lnTo>
                    <a:pt x="1435" y="777163"/>
                  </a:lnTo>
                  <a:lnTo>
                    <a:pt x="5308" y="782916"/>
                  </a:lnTo>
                  <a:lnTo>
                    <a:pt x="11074" y="786803"/>
                  </a:lnTo>
                  <a:lnTo>
                    <a:pt x="18122" y="788225"/>
                  </a:lnTo>
                  <a:lnTo>
                    <a:pt x="25158" y="786803"/>
                  </a:lnTo>
                  <a:lnTo>
                    <a:pt x="30911" y="782916"/>
                  </a:lnTo>
                  <a:lnTo>
                    <a:pt x="34785" y="777163"/>
                  </a:lnTo>
                  <a:lnTo>
                    <a:pt x="36207" y="770115"/>
                  </a:lnTo>
                  <a:close/>
                </a:path>
                <a:path w="226060" h="1540509">
                  <a:moveTo>
                    <a:pt x="36207" y="662673"/>
                  </a:moveTo>
                  <a:lnTo>
                    <a:pt x="34785" y="655624"/>
                  </a:lnTo>
                  <a:lnTo>
                    <a:pt x="30911" y="649871"/>
                  </a:lnTo>
                  <a:lnTo>
                    <a:pt x="25171" y="645998"/>
                  </a:lnTo>
                  <a:lnTo>
                    <a:pt x="18122" y="644575"/>
                  </a:lnTo>
                  <a:lnTo>
                    <a:pt x="11061" y="645998"/>
                  </a:lnTo>
                  <a:lnTo>
                    <a:pt x="5308" y="649871"/>
                  </a:lnTo>
                  <a:lnTo>
                    <a:pt x="1422" y="655624"/>
                  </a:lnTo>
                  <a:lnTo>
                    <a:pt x="0" y="662673"/>
                  </a:lnTo>
                  <a:lnTo>
                    <a:pt x="1435" y="669721"/>
                  </a:lnTo>
                  <a:lnTo>
                    <a:pt x="5308" y="675487"/>
                  </a:lnTo>
                  <a:lnTo>
                    <a:pt x="11074" y="679361"/>
                  </a:lnTo>
                  <a:lnTo>
                    <a:pt x="18122" y="680783"/>
                  </a:lnTo>
                  <a:lnTo>
                    <a:pt x="25158" y="679361"/>
                  </a:lnTo>
                  <a:lnTo>
                    <a:pt x="30911" y="675487"/>
                  </a:lnTo>
                  <a:lnTo>
                    <a:pt x="34785" y="669721"/>
                  </a:lnTo>
                  <a:lnTo>
                    <a:pt x="36207" y="662673"/>
                  </a:lnTo>
                  <a:close/>
                </a:path>
                <a:path w="226060" h="1540509">
                  <a:moveTo>
                    <a:pt x="36207" y="555244"/>
                  </a:moveTo>
                  <a:lnTo>
                    <a:pt x="34785" y="548195"/>
                  </a:lnTo>
                  <a:lnTo>
                    <a:pt x="30911" y="542442"/>
                  </a:lnTo>
                  <a:lnTo>
                    <a:pt x="25171" y="538556"/>
                  </a:lnTo>
                  <a:lnTo>
                    <a:pt x="18122" y="537133"/>
                  </a:lnTo>
                  <a:lnTo>
                    <a:pt x="11061" y="538556"/>
                  </a:lnTo>
                  <a:lnTo>
                    <a:pt x="5308" y="542442"/>
                  </a:lnTo>
                  <a:lnTo>
                    <a:pt x="1422" y="548195"/>
                  </a:lnTo>
                  <a:lnTo>
                    <a:pt x="0" y="555244"/>
                  </a:lnTo>
                  <a:lnTo>
                    <a:pt x="1435" y="562292"/>
                  </a:lnTo>
                  <a:lnTo>
                    <a:pt x="5308" y="568045"/>
                  </a:lnTo>
                  <a:lnTo>
                    <a:pt x="11074" y="571931"/>
                  </a:lnTo>
                  <a:lnTo>
                    <a:pt x="18122" y="573354"/>
                  </a:lnTo>
                  <a:lnTo>
                    <a:pt x="25158" y="571931"/>
                  </a:lnTo>
                  <a:lnTo>
                    <a:pt x="30911" y="568045"/>
                  </a:lnTo>
                  <a:lnTo>
                    <a:pt x="34785" y="562292"/>
                  </a:lnTo>
                  <a:lnTo>
                    <a:pt x="36207" y="555244"/>
                  </a:lnTo>
                  <a:close/>
                </a:path>
                <a:path w="226060" h="1540509">
                  <a:moveTo>
                    <a:pt x="36207" y="447827"/>
                  </a:moveTo>
                  <a:lnTo>
                    <a:pt x="34785" y="440778"/>
                  </a:lnTo>
                  <a:lnTo>
                    <a:pt x="30911" y="435025"/>
                  </a:lnTo>
                  <a:lnTo>
                    <a:pt x="25171" y="431139"/>
                  </a:lnTo>
                  <a:lnTo>
                    <a:pt x="18122" y="429717"/>
                  </a:lnTo>
                  <a:lnTo>
                    <a:pt x="11061" y="431139"/>
                  </a:lnTo>
                  <a:lnTo>
                    <a:pt x="5308" y="435025"/>
                  </a:lnTo>
                  <a:lnTo>
                    <a:pt x="1422" y="440778"/>
                  </a:lnTo>
                  <a:lnTo>
                    <a:pt x="0" y="447827"/>
                  </a:lnTo>
                  <a:lnTo>
                    <a:pt x="1435" y="454875"/>
                  </a:lnTo>
                  <a:lnTo>
                    <a:pt x="5308" y="460629"/>
                  </a:lnTo>
                  <a:lnTo>
                    <a:pt x="11074" y="464515"/>
                  </a:lnTo>
                  <a:lnTo>
                    <a:pt x="18122" y="465937"/>
                  </a:lnTo>
                  <a:lnTo>
                    <a:pt x="25158" y="464515"/>
                  </a:lnTo>
                  <a:lnTo>
                    <a:pt x="30911" y="460629"/>
                  </a:lnTo>
                  <a:lnTo>
                    <a:pt x="34785" y="454875"/>
                  </a:lnTo>
                  <a:lnTo>
                    <a:pt x="36207" y="447827"/>
                  </a:lnTo>
                  <a:close/>
                </a:path>
                <a:path w="226060" h="1540509">
                  <a:moveTo>
                    <a:pt x="36207" y="340398"/>
                  </a:moveTo>
                  <a:lnTo>
                    <a:pt x="34785" y="333349"/>
                  </a:lnTo>
                  <a:lnTo>
                    <a:pt x="30911" y="327583"/>
                  </a:lnTo>
                  <a:lnTo>
                    <a:pt x="25171" y="323710"/>
                  </a:lnTo>
                  <a:lnTo>
                    <a:pt x="18122" y="322287"/>
                  </a:lnTo>
                  <a:lnTo>
                    <a:pt x="11061" y="323710"/>
                  </a:lnTo>
                  <a:lnTo>
                    <a:pt x="5308" y="327583"/>
                  </a:lnTo>
                  <a:lnTo>
                    <a:pt x="1422" y="333349"/>
                  </a:lnTo>
                  <a:lnTo>
                    <a:pt x="0" y="340398"/>
                  </a:lnTo>
                  <a:lnTo>
                    <a:pt x="1435" y="347446"/>
                  </a:lnTo>
                  <a:lnTo>
                    <a:pt x="5308" y="353199"/>
                  </a:lnTo>
                  <a:lnTo>
                    <a:pt x="11074" y="357073"/>
                  </a:lnTo>
                  <a:lnTo>
                    <a:pt x="18122" y="358495"/>
                  </a:lnTo>
                  <a:lnTo>
                    <a:pt x="25158" y="357073"/>
                  </a:lnTo>
                  <a:lnTo>
                    <a:pt x="30911" y="353199"/>
                  </a:lnTo>
                  <a:lnTo>
                    <a:pt x="34785" y="347446"/>
                  </a:lnTo>
                  <a:lnTo>
                    <a:pt x="36207" y="340398"/>
                  </a:lnTo>
                  <a:close/>
                </a:path>
                <a:path w="226060" h="1540509">
                  <a:moveTo>
                    <a:pt x="36207" y="232956"/>
                  </a:moveTo>
                  <a:lnTo>
                    <a:pt x="34785" y="225907"/>
                  </a:lnTo>
                  <a:lnTo>
                    <a:pt x="30911" y="220154"/>
                  </a:lnTo>
                  <a:lnTo>
                    <a:pt x="25171" y="216268"/>
                  </a:lnTo>
                  <a:lnTo>
                    <a:pt x="18122" y="214845"/>
                  </a:lnTo>
                  <a:lnTo>
                    <a:pt x="11061" y="216268"/>
                  </a:lnTo>
                  <a:lnTo>
                    <a:pt x="5308" y="220154"/>
                  </a:lnTo>
                  <a:lnTo>
                    <a:pt x="1422" y="225907"/>
                  </a:lnTo>
                  <a:lnTo>
                    <a:pt x="0" y="232956"/>
                  </a:lnTo>
                  <a:lnTo>
                    <a:pt x="1435" y="240004"/>
                  </a:lnTo>
                  <a:lnTo>
                    <a:pt x="5308" y="245757"/>
                  </a:lnTo>
                  <a:lnTo>
                    <a:pt x="11074" y="249643"/>
                  </a:lnTo>
                  <a:lnTo>
                    <a:pt x="18122" y="251066"/>
                  </a:lnTo>
                  <a:lnTo>
                    <a:pt x="25158" y="249643"/>
                  </a:lnTo>
                  <a:lnTo>
                    <a:pt x="30911" y="245757"/>
                  </a:lnTo>
                  <a:lnTo>
                    <a:pt x="34785" y="240004"/>
                  </a:lnTo>
                  <a:lnTo>
                    <a:pt x="36207" y="232956"/>
                  </a:lnTo>
                  <a:close/>
                </a:path>
                <a:path w="226060" h="1540509">
                  <a:moveTo>
                    <a:pt x="36207" y="125539"/>
                  </a:moveTo>
                  <a:lnTo>
                    <a:pt x="34785" y="118491"/>
                  </a:lnTo>
                  <a:lnTo>
                    <a:pt x="30911" y="112737"/>
                  </a:lnTo>
                  <a:lnTo>
                    <a:pt x="25171" y="108851"/>
                  </a:lnTo>
                  <a:lnTo>
                    <a:pt x="18122" y="107429"/>
                  </a:lnTo>
                  <a:lnTo>
                    <a:pt x="11061" y="108851"/>
                  </a:lnTo>
                  <a:lnTo>
                    <a:pt x="5308" y="112737"/>
                  </a:lnTo>
                  <a:lnTo>
                    <a:pt x="1422" y="118491"/>
                  </a:lnTo>
                  <a:lnTo>
                    <a:pt x="0" y="125539"/>
                  </a:lnTo>
                  <a:lnTo>
                    <a:pt x="1435" y="132588"/>
                  </a:lnTo>
                  <a:lnTo>
                    <a:pt x="5308" y="138341"/>
                  </a:lnTo>
                  <a:lnTo>
                    <a:pt x="11074" y="142227"/>
                  </a:lnTo>
                  <a:lnTo>
                    <a:pt x="18122" y="143649"/>
                  </a:lnTo>
                  <a:lnTo>
                    <a:pt x="25158" y="142227"/>
                  </a:lnTo>
                  <a:lnTo>
                    <a:pt x="30911" y="138341"/>
                  </a:lnTo>
                  <a:lnTo>
                    <a:pt x="34785" y="132588"/>
                  </a:lnTo>
                  <a:lnTo>
                    <a:pt x="36207" y="125539"/>
                  </a:lnTo>
                  <a:close/>
                </a:path>
                <a:path w="226060" h="1540509">
                  <a:moveTo>
                    <a:pt x="36207" y="18110"/>
                  </a:moveTo>
                  <a:lnTo>
                    <a:pt x="34785" y="11061"/>
                  </a:lnTo>
                  <a:lnTo>
                    <a:pt x="30911" y="5295"/>
                  </a:lnTo>
                  <a:lnTo>
                    <a:pt x="25171" y="1422"/>
                  </a:lnTo>
                  <a:lnTo>
                    <a:pt x="18122" y="0"/>
                  </a:lnTo>
                  <a:lnTo>
                    <a:pt x="11061" y="1422"/>
                  </a:lnTo>
                  <a:lnTo>
                    <a:pt x="5308" y="5295"/>
                  </a:lnTo>
                  <a:lnTo>
                    <a:pt x="1422" y="11061"/>
                  </a:lnTo>
                  <a:lnTo>
                    <a:pt x="0" y="18110"/>
                  </a:lnTo>
                  <a:lnTo>
                    <a:pt x="1435" y="25158"/>
                  </a:lnTo>
                  <a:lnTo>
                    <a:pt x="5308" y="30911"/>
                  </a:lnTo>
                  <a:lnTo>
                    <a:pt x="11074" y="34785"/>
                  </a:lnTo>
                  <a:lnTo>
                    <a:pt x="18122" y="36220"/>
                  </a:lnTo>
                  <a:lnTo>
                    <a:pt x="25158" y="34785"/>
                  </a:lnTo>
                  <a:lnTo>
                    <a:pt x="30911" y="30911"/>
                  </a:lnTo>
                  <a:lnTo>
                    <a:pt x="34785" y="25158"/>
                  </a:lnTo>
                  <a:lnTo>
                    <a:pt x="36207" y="18110"/>
                  </a:lnTo>
                  <a:close/>
                </a:path>
                <a:path w="226060" h="1540509">
                  <a:moveTo>
                    <a:pt x="130886" y="1522120"/>
                  </a:moveTo>
                  <a:lnTo>
                    <a:pt x="129463" y="1515071"/>
                  </a:lnTo>
                  <a:lnTo>
                    <a:pt x="125590" y="1509318"/>
                  </a:lnTo>
                  <a:lnTo>
                    <a:pt x="119849" y="1505445"/>
                  </a:lnTo>
                  <a:lnTo>
                    <a:pt x="112788" y="1504010"/>
                  </a:lnTo>
                  <a:lnTo>
                    <a:pt x="105740" y="1505445"/>
                  </a:lnTo>
                  <a:lnTo>
                    <a:pt x="99987" y="1509318"/>
                  </a:lnTo>
                  <a:lnTo>
                    <a:pt x="96100" y="1515071"/>
                  </a:lnTo>
                  <a:lnTo>
                    <a:pt x="94678" y="1522120"/>
                  </a:lnTo>
                  <a:lnTo>
                    <a:pt x="96100" y="1529168"/>
                  </a:lnTo>
                  <a:lnTo>
                    <a:pt x="99987" y="1534934"/>
                  </a:lnTo>
                  <a:lnTo>
                    <a:pt x="105752" y="1538808"/>
                  </a:lnTo>
                  <a:lnTo>
                    <a:pt x="112788" y="1540230"/>
                  </a:lnTo>
                  <a:lnTo>
                    <a:pt x="119837" y="1538808"/>
                  </a:lnTo>
                  <a:lnTo>
                    <a:pt x="125590" y="1534934"/>
                  </a:lnTo>
                  <a:lnTo>
                    <a:pt x="129463" y="1529168"/>
                  </a:lnTo>
                  <a:lnTo>
                    <a:pt x="130886" y="1522120"/>
                  </a:lnTo>
                  <a:close/>
                </a:path>
                <a:path w="226060" h="1540509">
                  <a:moveTo>
                    <a:pt x="130886" y="1414691"/>
                  </a:moveTo>
                  <a:lnTo>
                    <a:pt x="129463" y="1407642"/>
                  </a:lnTo>
                  <a:lnTo>
                    <a:pt x="125590" y="1401889"/>
                  </a:lnTo>
                  <a:lnTo>
                    <a:pt x="119849" y="1398003"/>
                  </a:lnTo>
                  <a:lnTo>
                    <a:pt x="112788" y="1396580"/>
                  </a:lnTo>
                  <a:lnTo>
                    <a:pt x="105740" y="1398003"/>
                  </a:lnTo>
                  <a:lnTo>
                    <a:pt x="99987" y="1401889"/>
                  </a:lnTo>
                  <a:lnTo>
                    <a:pt x="96100" y="1407642"/>
                  </a:lnTo>
                  <a:lnTo>
                    <a:pt x="94678" y="1414691"/>
                  </a:lnTo>
                  <a:lnTo>
                    <a:pt x="96100" y="1421739"/>
                  </a:lnTo>
                  <a:lnTo>
                    <a:pt x="99987" y="1427492"/>
                  </a:lnTo>
                  <a:lnTo>
                    <a:pt x="105752" y="1431378"/>
                  </a:lnTo>
                  <a:lnTo>
                    <a:pt x="112788" y="1432801"/>
                  </a:lnTo>
                  <a:lnTo>
                    <a:pt x="119837" y="1431378"/>
                  </a:lnTo>
                  <a:lnTo>
                    <a:pt x="125590" y="1427492"/>
                  </a:lnTo>
                  <a:lnTo>
                    <a:pt x="129463" y="1421739"/>
                  </a:lnTo>
                  <a:lnTo>
                    <a:pt x="130886" y="1414691"/>
                  </a:lnTo>
                  <a:close/>
                </a:path>
                <a:path w="226060" h="1540509">
                  <a:moveTo>
                    <a:pt x="130886" y="1307249"/>
                  </a:moveTo>
                  <a:lnTo>
                    <a:pt x="129463" y="1300200"/>
                  </a:lnTo>
                  <a:lnTo>
                    <a:pt x="125590" y="1294447"/>
                  </a:lnTo>
                  <a:lnTo>
                    <a:pt x="119849" y="1290561"/>
                  </a:lnTo>
                  <a:lnTo>
                    <a:pt x="112788" y="1289138"/>
                  </a:lnTo>
                  <a:lnTo>
                    <a:pt x="105740" y="1290561"/>
                  </a:lnTo>
                  <a:lnTo>
                    <a:pt x="99987" y="1294447"/>
                  </a:lnTo>
                  <a:lnTo>
                    <a:pt x="96100" y="1300200"/>
                  </a:lnTo>
                  <a:lnTo>
                    <a:pt x="94678" y="1307249"/>
                  </a:lnTo>
                  <a:lnTo>
                    <a:pt x="96100" y="1314297"/>
                  </a:lnTo>
                  <a:lnTo>
                    <a:pt x="99987" y="1320050"/>
                  </a:lnTo>
                  <a:lnTo>
                    <a:pt x="105752" y="1323936"/>
                  </a:lnTo>
                  <a:lnTo>
                    <a:pt x="112788" y="1325359"/>
                  </a:lnTo>
                  <a:lnTo>
                    <a:pt x="119837" y="1323936"/>
                  </a:lnTo>
                  <a:lnTo>
                    <a:pt x="125590" y="1320050"/>
                  </a:lnTo>
                  <a:lnTo>
                    <a:pt x="129463" y="1314297"/>
                  </a:lnTo>
                  <a:lnTo>
                    <a:pt x="130886" y="1307249"/>
                  </a:lnTo>
                  <a:close/>
                </a:path>
                <a:path w="226060" h="1540509">
                  <a:moveTo>
                    <a:pt x="130886" y="1199832"/>
                  </a:moveTo>
                  <a:lnTo>
                    <a:pt x="129463" y="1192784"/>
                  </a:lnTo>
                  <a:lnTo>
                    <a:pt x="125590" y="1187030"/>
                  </a:lnTo>
                  <a:lnTo>
                    <a:pt x="119849" y="1183157"/>
                  </a:lnTo>
                  <a:lnTo>
                    <a:pt x="112788" y="1181735"/>
                  </a:lnTo>
                  <a:lnTo>
                    <a:pt x="105740" y="1183157"/>
                  </a:lnTo>
                  <a:lnTo>
                    <a:pt x="99987" y="1187030"/>
                  </a:lnTo>
                  <a:lnTo>
                    <a:pt x="96100" y="1192784"/>
                  </a:lnTo>
                  <a:lnTo>
                    <a:pt x="94678" y="1199832"/>
                  </a:lnTo>
                  <a:lnTo>
                    <a:pt x="96100" y="1206881"/>
                  </a:lnTo>
                  <a:lnTo>
                    <a:pt x="99987" y="1212646"/>
                  </a:lnTo>
                  <a:lnTo>
                    <a:pt x="105752" y="1216520"/>
                  </a:lnTo>
                  <a:lnTo>
                    <a:pt x="112788" y="1217942"/>
                  </a:lnTo>
                  <a:lnTo>
                    <a:pt x="119837" y="1216520"/>
                  </a:lnTo>
                  <a:lnTo>
                    <a:pt x="125590" y="1212646"/>
                  </a:lnTo>
                  <a:lnTo>
                    <a:pt x="129463" y="1206881"/>
                  </a:lnTo>
                  <a:lnTo>
                    <a:pt x="130886" y="1199832"/>
                  </a:lnTo>
                  <a:close/>
                </a:path>
                <a:path w="226060" h="1540509">
                  <a:moveTo>
                    <a:pt x="130886" y="1092403"/>
                  </a:moveTo>
                  <a:lnTo>
                    <a:pt x="129463" y="1085354"/>
                  </a:lnTo>
                  <a:lnTo>
                    <a:pt x="125590" y="1079601"/>
                  </a:lnTo>
                  <a:lnTo>
                    <a:pt x="119849" y="1075715"/>
                  </a:lnTo>
                  <a:lnTo>
                    <a:pt x="112788" y="1074293"/>
                  </a:lnTo>
                  <a:lnTo>
                    <a:pt x="105740" y="1075715"/>
                  </a:lnTo>
                  <a:lnTo>
                    <a:pt x="99987" y="1079601"/>
                  </a:lnTo>
                  <a:lnTo>
                    <a:pt x="96100" y="1085354"/>
                  </a:lnTo>
                  <a:lnTo>
                    <a:pt x="94678" y="1092403"/>
                  </a:lnTo>
                  <a:lnTo>
                    <a:pt x="96100" y="1099451"/>
                  </a:lnTo>
                  <a:lnTo>
                    <a:pt x="99987" y="1105204"/>
                  </a:lnTo>
                  <a:lnTo>
                    <a:pt x="105752" y="1109091"/>
                  </a:lnTo>
                  <a:lnTo>
                    <a:pt x="112788" y="1110513"/>
                  </a:lnTo>
                  <a:lnTo>
                    <a:pt x="119837" y="1109091"/>
                  </a:lnTo>
                  <a:lnTo>
                    <a:pt x="125590" y="1105204"/>
                  </a:lnTo>
                  <a:lnTo>
                    <a:pt x="129463" y="1099451"/>
                  </a:lnTo>
                  <a:lnTo>
                    <a:pt x="130886" y="1092403"/>
                  </a:lnTo>
                  <a:close/>
                </a:path>
                <a:path w="226060" h="1540509">
                  <a:moveTo>
                    <a:pt x="130886" y="984961"/>
                  </a:moveTo>
                  <a:lnTo>
                    <a:pt x="129463" y="977912"/>
                  </a:lnTo>
                  <a:lnTo>
                    <a:pt x="125590" y="972159"/>
                  </a:lnTo>
                  <a:lnTo>
                    <a:pt x="119849" y="968273"/>
                  </a:lnTo>
                  <a:lnTo>
                    <a:pt x="112788" y="966851"/>
                  </a:lnTo>
                  <a:lnTo>
                    <a:pt x="105740" y="968273"/>
                  </a:lnTo>
                  <a:lnTo>
                    <a:pt x="99987" y="972159"/>
                  </a:lnTo>
                  <a:lnTo>
                    <a:pt x="96100" y="977912"/>
                  </a:lnTo>
                  <a:lnTo>
                    <a:pt x="94678" y="984961"/>
                  </a:lnTo>
                  <a:lnTo>
                    <a:pt x="96100" y="992009"/>
                  </a:lnTo>
                  <a:lnTo>
                    <a:pt x="99987" y="997775"/>
                  </a:lnTo>
                  <a:lnTo>
                    <a:pt x="105752" y="1001649"/>
                  </a:lnTo>
                  <a:lnTo>
                    <a:pt x="112788" y="1003071"/>
                  </a:lnTo>
                  <a:lnTo>
                    <a:pt x="119837" y="1001649"/>
                  </a:lnTo>
                  <a:lnTo>
                    <a:pt x="125590" y="997775"/>
                  </a:lnTo>
                  <a:lnTo>
                    <a:pt x="129463" y="992009"/>
                  </a:lnTo>
                  <a:lnTo>
                    <a:pt x="130886" y="984961"/>
                  </a:lnTo>
                  <a:close/>
                </a:path>
                <a:path w="226060" h="1540509">
                  <a:moveTo>
                    <a:pt x="130886" y="877531"/>
                  </a:moveTo>
                  <a:lnTo>
                    <a:pt x="129463" y="870483"/>
                  </a:lnTo>
                  <a:lnTo>
                    <a:pt x="125590" y="864717"/>
                  </a:lnTo>
                  <a:lnTo>
                    <a:pt x="119849" y="860844"/>
                  </a:lnTo>
                  <a:lnTo>
                    <a:pt x="112788" y="859421"/>
                  </a:lnTo>
                  <a:lnTo>
                    <a:pt x="105740" y="860844"/>
                  </a:lnTo>
                  <a:lnTo>
                    <a:pt x="99987" y="864717"/>
                  </a:lnTo>
                  <a:lnTo>
                    <a:pt x="96100" y="870483"/>
                  </a:lnTo>
                  <a:lnTo>
                    <a:pt x="94678" y="877531"/>
                  </a:lnTo>
                  <a:lnTo>
                    <a:pt x="96100" y="884580"/>
                  </a:lnTo>
                  <a:lnTo>
                    <a:pt x="99987" y="890333"/>
                  </a:lnTo>
                  <a:lnTo>
                    <a:pt x="105752" y="894219"/>
                  </a:lnTo>
                  <a:lnTo>
                    <a:pt x="112788" y="895642"/>
                  </a:lnTo>
                  <a:lnTo>
                    <a:pt x="119837" y="894219"/>
                  </a:lnTo>
                  <a:lnTo>
                    <a:pt x="125590" y="890333"/>
                  </a:lnTo>
                  <a:lnTo>
                    <a:pt x="129463" y="884580"/>
                  </a:lnTo>
                  <a:lnTo>
                    <a:pt x="130886" y="877531"/>
                  </a:lnTo>
                  <a:close/>
                </a:path>
                <a:path w="226060" h="1540509">
                  <a:moveTo>
                    <a:pt x="130886" y="770115"/>
                  </a:moveTo>
                  <a:lnTo>
                    <a:pt x="129463" y="763066"/>
                  </a:lnTo>
                  <a:lnTo>
                    <a:pt x="125590" y="757313"/>
                  </a:lnTo>
                  <a:lnTo>
                    <a:pt x="119849" y="753427"/>
                  </a:lnTo>
                  <a:lnTo>
                    <a:pt x="112788" y="752005"/>
                  </a:lnTo>
                  <a:lnTo>
                    <a:pt x="105740" y="753427"/>
                  </a:lnTo>
                  <a:lnTo>
                    <a:pt x="99987" y="757313"/>
                  </a:lnTo>
                  <a:lnTo>
                    <a:pt x="96100" y="763066"/>
                  </a:lnTo>
                  <a:lnTo>
                    <a:pt x="94678" y="770115"/>
                  </a:lnTo>
                  <a:lnTo>
                    <a:pt x="96100" y="777163"/>
                  </a:lnTo>
                  <a:lnTo>
                    <a:pt x="99987" y="782916"/>
                  </a:lnTo>
                  <a:lnTo>
                    <a:pt x="105752" y="786803"/>
                  </a:lnTo>
                  <a:lnTo>
                    <a:pt x="112788" y="788225"/>
                  </a:lnTo>
                  <a:lnTo>
                    <a:pt x="119837" y="786803"/>
                  </a:lnTo>
                  <a:lnTo>
                    <a:pt x="125590" y="782916"/>
                  </a:lnTo>
                  <a:lnTo>
                    <a:pt x="129463" y="777163"/>
                  </a:lnTo>
                  <a:lnTo>
                    <a:pt x="130886" y="770115"/>
                  </a:lnTo>
                  <a:close/>
                </a:path>
                <a:path w="226060" h="1540509">
                  <a:moveTo>
                    <a:pt x="130886" y="662673"/>
                  </a:moveTo>
                  <a:lnTo>
                    <a:pt x="129463" y="655624"/>
                  </a:lnTo>
                  <a:lnTo>
                    <a:pt x="125590" y="649871"/>
                  </a:lnTo>
                  <a:lnTo>
                    <a:pt x="119849" y="645998"/>
                  </a:lnTo>
                  <a:lnTo>
                    <a:pt x="112788" y="644575"/>
                  </a:lnTo>
                  <a:lnTo>
                    <a:pt x="105740" y="645998"/>
                  </a:lnTo>
                  <a:lnTo>
                    <a:pt x="99987" y="649871"/>
                  </a:lnTo>
                  <a:lnTo>
                    <a:pt x="96100" y="655624"/>
                  </a:lnTo>
                  <a:lnTo>
                    <a:pt x="94678" y="662673"/>
                  </a:lnTo>
                  <a:lnTo>
                    <a:pt x="96100" y="669721"/>
                  </a:lnTo>
                  <a:lnTo>
                    <a:pt x="99987" y="675487"/>
                  </a:lnTo>
                  <a:lnTo>
                    <a:pt x="105752" y="679361"/>
                  </a:lnTo>
                  <a:lnTo>
                    <a:pt x="112788" y="680783"/>
                  </a:lnTo>
                  <a:lnTo>
                    <a:pt x="119837" y="679361"/>
                  </a:lnTo>
                  <a:lnTo>
                    <a:pt x="125590" y="675487"/>
                  </a:lnTo>
                  <a:lnTo>
                    <a:pt x="129463" y="669721"/>
                  </a:lnTo>
                  <a:lnTo>
                    <a:pt x="130886" y="662673"/>
                  </a:lnTo>
                  <a:close/>
                </a:path>
                <a:path w="226060" h="1540509">
                  <a:moveTo>
                    <a:pt x="130886" y="555244"/>
                  </a:moveTo>
                  <a:lnTo>
                    <a:pt x="129463" y="548195"/>
                  </a:lnTo>
                  <a:lnTo>
                    <a:pt x="125590" y="542442"/>
                  </a:lnTo>
                  <a:lnTo>
                    <a:pt x="119849" y="538556"/>
                  </a:lnTo>
                  <a:lnTo>
                    <a:pt x="112788" y="537133"/>
                  </a:lnTo>
                  <a:lnTo>
                    <a:pt x="105740" y="538556"/>
                  </a:lnTo>
                  <a:lnTo>
                    <a:pt x="99987" y="542442"/>
                  </a:lnTo>
                  <a:lnTo>
                    <a:pt x="96100" y="548195"/>
                  </a:lnTo>
                  <a:lnTo>
                    <a:pt x="94678" y="555244"/>
                  </a:lnTo>
                  <a:lnTo>
                    <a:pt x="96100" y="562292"/>
                  </a:lnTo>
                  <a:lnTo>
                    <a:pt x="99987" y="568045"/>
                  </a:lnTo>
                  <a:lnTo>
                    <a:pt x="105752" y="571931"/>
                  </a:lnTo>
                  <a:lnTo>
                    <a:pt x="112788" y="573354"/>
                  </a:lnTo>
                  <a:lnTo>
                    <a:pt x="119837" y="571931"/>
                  </a:lnTo>
                  <a:lnTo>
                    <a:pt x="125590" y="568045"/>
                  </a:lnTo>
                  <a:lnTo>
                    <a:pt x="129463" y="562292"/>
                  </a:lnTo>
                  <a:lnTo>
                    <a:pt x="130886" y="555244"/>
                  </a:lnTo>
                  <a:close/>
                </a:path>
                <a:path w="226060" h="1540509">
                  <a:moveTo>
                    <a:pt x="130886" y="447827"/>
                  </a:moveTo>
                  <a:lnTo>
                    <a:pt x="129463" y="440778"/>
                  </a:lnTo>
                  <a:lnTo>
                    <a:pt x="125590" y="435025"/>
                  </a:lnTo>
                  <a:lnTo>
                    <a:pt x="119849" y="431139"/>
                  </a:lnTo>
                  <a:lnTo>
                    <a:pt x="112788" y="429717"/>
                  </a:lnTo>
                  <a:lnTo>
                    <a:pt x="105740" y="431139"/>
                  </a:lnTo>
                  <a:lnTo>
                    <a:pt x="99987" y="435025"/>
                  </a:lnTo>
                  <a:lnTo>
                    <a:pt x="96100" y="440778"/>
                  </a:lnTo>
                  <a:lnTo>
                    <a:pt x="94678" y="447827"/>
                  </a:lnTo>
                  <a:lnTo>
                    <a:pt x="96100" y="454875"/>
                  </a:lnTo>
                  <a:lnTo>
                    <a:pt x="99987" y="460629"/>
                  </a:lnTo>
                  <a:lnTo>
                    <a:pt x="105752" y="464515"/>
                  </a:lnTo>
                  <a:lnTo>
                    <a:pt x="112788" y="465937"/>
                  </a:lnTo>
                  <a:lnTo>
                    <a:pt x="119837" y="464515"/>
                  </a:lnTo>
                  <a:lnTo>
                    <a:pt x="125590" y="460629"/>
                  </a:lnTo>
                  <a:lnTo>
                    <a:pt x="129463" y="454875"/>
                  </a:lnTo>
                  <a:lnTo>
                    <a:pt x="130886" y="447827"/>
                  </a:lnTo>
                  <a:close/>
                </a:path>
                <a:path w="226060" h="1540509">
                  <a:moveTo>
                    <a:pt x="130886" y="340398"/>
                  </a:moveTo>
                  <a:lnTo>
                    <a:pt x="129463" y="333349"/>
                  </a:lnTo>
                  <a:lnTo>
                    <a:pt x="125590" y="327583"/>
                  </a:lnTo>
                  <a:lnTo>
                    <a:pt x="119849" y="323710"/>
                  </a:lnTo>
                  <a:lnTo>
                    <a:pt x="112788" y="322287"/>
                  </a:lnTo>
                  <a:lnTo>
                    <a:pt x="105740" y="323710"/>
                  </a:lnTo>
                  <a:lnTo>
                    <a:pt x="99987" y="327583"/>
                  </a:lnTo>
                  <a:lnTo>
                    <a:pt x="96100" y="333349"/>
                  </a:lnTo>
                  <a:lnTo>
                    <a:pt x="94678" y="340398"/>
                  </a:lnTo>
                  <a:lnTo>
                    <a:pt x="96100" y="347446"/>
                  </a:lnTo>
                  <a:lnTo>
                    <a:pt x="99987" y="353199"/>
                  </a:lnTo>
                  <a:lnTo>
                    <a:pt x="105752" y="357073"/>
                  </a:lnTo>
                  <a:lnTo>
                    <a:pt x="112788" y="358495"/>
                  </a:lnTo>
                  <a:lnTo>
                    <a:pt x="119837" y="357073"/>
                  </a:lnTo>
                  <a:lnTo>
                    <a:pt x="125590" y="353199"/>
                  </a:lnTo>
                  <a:lnTo>
                    <a:pt x="129463" y="347446"/>
                  </a:lnTo>
                  <a:lnTo>
                    <a:pt x="130886" y="340398"/>
                  </a:lnTo>
                  <a:close/>
                </a:path>
                <a:path w="226060" h="1540509">
                  <a:moveTo>
                    <a:pt x="130886" y="232956"/>
                  </a:moveTo>
                  <a:lnTo>
                    <a:pt x="129463" y="225907"/>
                  </a:lnTo>
                  <a:lnTo>
                    <a:pt x="125590" y="220154"/>
                  </a:lnTo>
                  <a:lnTo>
                    <a:pt x="119849" y="216268"/>
                  </a:lnTo>
                  <a:lnTo>
                    <a:pt x="112788" y="214845"/>
                  </a:lnTo>
                  <a:lnTo>
                    <a:pt x="105740" y="216268"/>
                  </a:lnTo>
                  <a:lnTo>
                    <a:pt x="99987" y="220154"/>
                  </a:lnTo>
                  <a:lnTo>
                    <a:pt x="96100" y="225907"/>
                  </a:lnTo>
                  <a:lnTo>
                    <a:pt x="94678" y="232956"/>
                  </a:lnTo>
                  <a:lnTo>
                    <a:pt x="96100" y="240004"/>
                  </a:lnTo>
                  <a:lnTo>
                    <a:pt x="99987" y="245757"/>
                  </a:lnTo>
                  <a:lnTo>
                    <a:pt x="105752" y="249643"/>
                  </a:lnTo>
                  <a:lnTo>
                    <a:pt x="112788" y="251066"/>
                  </a:lnTo>
                  <a:lnTo>
                    <a:pt x="119837" y="249643"/>
                  </a:lnTo>
                  <a:lnTo>
                    <a:pt x="125590" y="245757"/>
                  </a:lnTo>
                  <a:lnTo>
                    <a:pt x="129463" y="240004"/>
                  </a:lnTo>
                  <a:lnTo>
                    <a:pt x="130886" y="232956"/>
                  </a:lnTo>
                  <a:close/>
                </a:path>
                <a:path w="226060" h="1540509">
                  <a:moveTo>
                    <a:pt x="130886" y="125539"/>
                  </a:moveTo>
                  <a:lnTo>
                    <a:pt x="129463" y="118491"/>
                  </a:lnTo>
                  <a:lnTo>
                    <a:pt x="125590" y="112737"/>
                  </a:lnTo>
                  <a:lnTo>
                    <a:pt x="119849" y="108851"/>
                  </a:lnTo>
                  <a:lnTo>
                    <a:pt x="112788" y="107429"/>
                  </a:lnTo>
                  <a:lnTo>
                    <a:pt x="105740" y="108851"/>
                  </a:lnTo>
                  <a:lnTo>
                    <a:pt x="99987" y="112737"/>
                  </a:lnTo>
                  <a:lnTo>
                    <a:pt x="96100" y="118491"/>
                  </a:lnTo>
                  <a:lnTo>
                    <a:pt x="94678" y="125539"/>
                  </a:lnTo>
                  <a:lnTo>
                    <a:pt x="96100" y="132588"/>
                  </a:lnTo>
                  <a:lnTo>
                    <a:pt x="99987" y="138341"/>
                  </a:lnTo>
                  <a:lnTo>
                    <a:pt x="105752" y="142227"/>
                  </a:lnTo>
                  <a:lnTo>
                    <a:pt x="112788" y="143649"/>
                  </a:lnTo>
                  <a:lnTo>
                    <a:pt x="119837" y="142227"/>
                  </a:lnTo>
                  <a:lnTo>
                    <a:pt x="125590" y="138341"/>
                  </a:lnTo>
                  <a:lnTo>
                    <a:pt x="129463" y="132588"/>
                  </a:lnTo>
                  <a:lnTo>
                    <a:pt x="130886" y="125539"/>
                  </a:lnTo>
                  <a:close/>
                </a:path>
                <a:path w="226060" h="1540509">
                  <a:moveTo>
                    <a:pt x="130886" y="18110"/>
                  </a:moveTo>
                  <a:lnTo>
                    <a:pt x="129463" y="11061"/>
                  </a:lnTo>
                  <a:lnTo>
                    <a:pt x="125590" y="5295"/>
                  </a:lnTo>
                  <a:lnTo>
                    <a:pt x="119849" y="1422"/>
                  </a:lnTo>
                  <a:lnTo>
                    <a:pt x="112788" y="0"/>
                  </a:lnTo>
                  <a:lnTo>
                    <a:pt x="105740" y="1422"/>
                  </a:lnTo>
                  <a:lnTo>
                    <a:pt x="99987" y="5295"/>
                  </a:lnTo>
                  <a:lnTo>
                    <a:pt x="96100" y="11061"/>
                  </a:lnTo>
                  <a:lnTo>
                    <a:pt x="94678" y="18110"/>
                  </a:lnTo>
                  <a:lnTo>
                    <a:pt x="96100" y="25158"/>
                  </a:lnTo>
                  <a:lnTo>
                    <a:pt x="99987" y="30911"/>
                  </a:lnTo>
                  <a:lnTo>
                    <a:pt x="105752" y="34785"/>
                  </a:lnTo>
                  <a:lnTo>
                    <a:pt x="112788" y="36220"/>
                  </a:lnTo>
                  <a:lnTo>
                    <a:pt x="119837" y="34785"/>
                  </a:lnTo>
                  <a:lnTo>
                    <a:pt x="125590" y="30911"/>
                  </a:lnTo>
                  <a:lnTo>
                    <a:pt x="129463" y="25158"/>
                  </a:lnTo>
                  <a:lnTo>
                    <a:pt x="130886" y="18110"/>
                  </a:lnTo>
                  <a:close/>
                </a:path>
                <a:path w="226060" h="1540509">
                  <a:moveTo>
                    <a:pt x="225590" y="1522120"/>
                  </a:moveTo>
                  <a:lnTo>
                    <a:pt x="224167" y="1515071"/>
                  </a:lnTo>
                  <a:lnTo>
                    <a:pt x="220294" y="1509318"/>
                  </a:lnTo>
                  <a:lnTo>
                    <a:pt x="214541" y="1505445"/>
                  </a:lnTo>
                  <a:lnTo>
                    <a:pt x="207492" y="1504010"/>
                  </a:lnTo>
                  <a:lnTo>
                    <a:pt x="200444" y="1505445"/>
                  </a:lnTo>
                  <a:lnTo>
                    <a:pt x="194678" y="1509318"/>
                  </a:lnTo>
                  <a:lnTo>
                    <a:pt x="190804" y="1515071"/>
                  </a:lnTo>
                  <a:lnTo>
                    <a:pt x="189382" y="1522120"/>
                  </a:lnTo>
                  <a:lnTo>
                    <a:pt x="190804" y="1529168"/>
                  </a:lnTo>
                  <a:lnTo>
                    <a:pt x="194691" y="1534934"/>
                  </a:lnTo>
                  <a:lnTo>
                    <a:pt x="200444" y="1538808"/>
                  </a:lnTo>
                  <a:lnTo>
                    <a:pt x="207492" y="1540230"/>
                  </a:lnTo>
                  <a:lnTo>
                    <a:pt x="214541" y="1538808"/>
                  </a:lnTo>
                  <a:lnTo>
                    <a:pt x="220281" y="1534934"/>
                  </a:lnTo>
                  <a:lnTo>
                    <a:pt x="224167" y="1529168"/>
                  </a:lnTo>
                  <a:lnTo>
                    <a:pt x="225590" y="1522120"/>
                  </a:lnTo>
                  <a:close/>
                </a:path>
                <a:path w="226060" h="1540509">
                  <a:moveTo>
                    <a:pt x="225590" y="1414691"/>
                  </a:moveTo>
                  <a:lnTo>
                    <a:pt x="224167" y="1407642"/>
                  </a:lnTo>
                  <a:lnTo>
                    <a:pt x="220294" y="1401889"/>
                  </a:lnTo>
                  <a:lnTo>
                    <a:pt x="214541" y="1398003"/>
                  </a:lnTo>
                  <a:lnTo>
                    <a:pt x="207492" y="1396580"/>
                  </a:lnTo>
                  <a:lnTo>
                    <a:pt x="200444" y="1398003"/>
                  </a:lnTo>
                  <a:lnTo>
                    <a:pt x="194678" y="1401889"/>
                  </a:lnTo>
                  <a:lnTo>
                    <a:pt x="190804" y="1407642"/>
                  </a:lnTo>
                  <a:lnTo>
                    <a:pt x="189382" y="1414691"/>
                  </a:lnTo>
                  <a:lnTo>
                    <a:pt x="190804" y="1421739"/>
                  </a:lnTo>
                  <a:lnTo>
                    <a:pt x="194691" y="1427492"/>
                  </a:lnTo>
                  <a:lnTo>
                    <a:pt x="200444" y="1431378"/>
                  </a:lnTo>
                  <a:lnTo>
                    <a:pt x="207492" y="1432801"/>
                  </a:lnTo>
                  <a:lnTo>
                    <a:pt x="214541" y="1431378"/>
                  </a:lnTo>
                  <a:lnTo>
                    <a:pt x="220281" y="1427492"/>
                  </a:lnTo>
                  <a:lnTo>
                    <a:pt x="224167" y="1421739"/>
                  </a:lnTo>
                  <a:lnTo>
                    <a:pt x="225590" y="1414691"/>
                  </a:lnTo>
                  <a:close/>
                </a:path>
                <a:path w="226060" h="1540509">
                  <a:moveTo>
                    <a:pt x="225590" y="1307249"/>
                  </a:moveTo>
                  <a:lnTo>
                    <a:pt x="224167" y="1300200"/>
                  </a:lnTo>
                  <a:lnTo>
                    <a:pt x="220294" y="1294447"/>
                  </a:lnTo>
                  <a:lnTo>
                    <a:pt x="214541" y="1290561"/>
                  </a:lnTo>
                  <a:lnTo>
                    <a:pt x="207492" y="1289138"/>
                  </a:lnTo>
                  <a:lnTo>
                    <a:pt x="200444" y="1290561"/>
                  </a:lnTo>
                  <a:lnTo>
                    <a:pt x="194678" y="1294447"/>
                  </a:lnTo>
                  <a:lnTo>
                    <a:pt x="190804" y="1300200"/>
                  </a:lnTo>
                  <a:lnTo>
                    <a:pt x="189382" y="1307249"/>
                  </a:lnTo>
                  <a:lnTo>
                    <a:pt x="190804" y="1314297"/>
                  </a:lnTo>
                  <a:lnTo>
                    <a:pt x="194691" y="1320050"/>
                  </a:lnTo>
                  <a:lnTo>
                    <a:pt x="200444" y="1323936"/>
                  </a:lnTo>
                  <a:lnTo>
                    <a:pt x="207492" y="1325359"/>
                  </a:lnTo>
                  <a:lnTo>
                    <a:pt x="214541" y="1323936"/>
                  </a:lnTo>
                  <a:lnTo>
                    <a:pt x="220281" y="1320050"/>
                  </a:lnTo>
                  <a:lnTo>
                    <a:pt x="224167" y="1314297"/>
                  </a:lnTo>
                  <a:lnTo>
                    <a:pt x="225590" y="1307249"/>
                  </a:lnTo>
                  <a:close/>
                </a:path>
                <a:path w="226060" h="1540509">
                  <a:moveTo>
                    <a:pt x="225590" y="1199832"/>
                  </a:moveTo>
                  <a:lnTo>
                    <a:pt x="224167" y="1192784"/>
                  </a:lnTo>
                  <a:lnTo>
                    <a:pt x="220294" y="1187030"/>
                  </a:lnTo>
                  <a:lnTo>
                    <a:pt x="214541" y="1183157"/>
                  </a:lnTo>
                  <a:lnTo>
                    <a:pt x="207492" y="1181735"/>
                  </a:lnTo>
                  <a:lnTo>
                    <a:pt x="200444" y="1183157"/>
                  </a:lnTo>
                  <a:lnTo>
                    <a:pt x="194678" y="1187030"/>
                  </a:lnTo>
                  <a:lnTo>
                    <a:pt x="190804" y="1192784"/>
                  </a:lnTo>
                  <a:lnTo>
                    <a:pt x="189382" y="1199832"/>
                  </a:lnTo>
                  <a:lnTo>
                    <a:pt x="190804" y="1206881"/>
                  </a:lnTo>
                  <a:lnTo>
                    <a:pt x="194691" y="1212646"/>
                  </a:lnTo>
                  <a:lnTo>
                    <a:pt x="200444" y="1216520"/>
                  </a:lnTo>
                  <a:lnTo>
                    <a:pt x="207492" y="1217942"/>
                  </a:lnTo>
                  <a:lnTo>
                    <a:pt x="214541" y="1216520"/>
                  </a:lnTo>
                  <a:lnTo>
                    <a:pt x="220281" y="1212646"/>
                  </a:lnTo>
                  <a:lnTo>
                    <a:pt x="224167" y="1206881"/>
                  </a:lnTo>
                  <a:lnTo>
                    <a:pt x="225590" y="1199832"/>
                  </a:lnTo>
                  <a:close/>
                </a:path>
                <a:path w="226060" h="1540509">
                  <a:moveTo>
                    <a:pt x="225590" y="1092403"/>
                  </a:moveTo>
                  <a:lnTo>
                    <a:pt x="224167" y="1085354"/>
                  </a:lnTo>
                  <a:lnTo>
                    <a:pt x="220294" y="1079601"/>
                  </a:lnTo>
                  <a:lnTo>
                    <a:pt x="214541" y="1075715"/>
                  </a:lnTo>
                  <a:lnTo>
                    <a:pt x="207492" y="1074293"/>
                  </a:lnTo>
                  <a:lnTo>
                    <a:pt x="200444" y="1075715"/>
                  </a:lnTo>
                  <a:lnTo>
                    <a:pt x="194678" y="1079601"/>
                  </a:lnTo>
                  <a:lnTo>
                    <a:pt x="190804" y="1085354"/>
                  </a:lnTo>
                  <a:lnTo>
                    <a:pt x="189382" y="1092403"/>
                  </a:lnTo>
                  <a:lnTo>
                    <a:pt x="190804" y="1099451"/>
                  </a:lnTo>
                  <a:lnTo>
                    <a:pt x="194691" y="1105204"/>
                  </a:lnTo>
                  <a:lnTo>
                    <a:pt x="200444" y="1109091"/>
                  </a:lnTo>
                  <a:lnTo>
                    <a:pt x="207492" y="1110513"/>
                  </a:lnTo>
                  <a:lnTo>
                    <a:pt x="214541" y="1109091"/>
                  </a:lnTo>
                  <a:lnTo>
                    <a:pt x="220281" y="1105204"/>
                  </a:lnTo>
                  <a:lnTo>
                    <a:pt x="224167" y="1099451"/>
                  </a:lnTo>
                  <a:lnTo>
                    <a:pt x="225590" y="1092403"/>
                  </a:lnTo>
                  <a:close/>
                </a:path>
                <a:path w="226060" h="1540509">
                  <a:moveTo>
                    <a:pt x="225590" y="984961"/>
                  </a:moveTo>
                  <a:lnTo>
                    <a:pt x="224167" y="977912"/>
                  </a:lnTo>
                  <a:lnTo>
                    <a:pt x="220294" y="972159"/>
                  </a:lnTo>
                  <a:lnTo>
                    <a:pt x="214541" y="968273"/>
                  </a:lnTo>
                  <a:lnTo>
                    <a:pt x="207492" y="966851"/>
                  </a:lnTo>
                  <a:lnTo>
                    <a:pt x="200444" y="968273"/>
                  </a:lnTo>
                  <a:lnTo>
                    <a:pt x="194678" y="972159"/>
                  </a:lnTo>
                  <a:lnTo>
                    <a:pt x="190804" y="977912"/>
                  </a:lnTo>
                  <a:lnTo>
                    <a:pt x="189382" y="984961"/>
                  </a:lnTo>
                  <a:lnTo>
                    <a:pt x="190804" y="992009"/>
                  </a:lnTo>
                  <a:lnTo>
                    <a:pt x="194691" y="997775"/>
                  </a:lnTo>
                  <a:lnTo>
                    <a:pt x="200444" y="1001649"/>
                  </a:lnTo>
                  <a:lnTo>
                    <a:pt x="207492" y="1003071"/>
                  </a:lnTo>
                  <a:lnTo>
                    <a:pt x="214541" y="1001649"/>
                  </a:lnTo>
                  <a:lnTo>
                    <a:pt x="220281" y="997775"/>
                  </a:lnTo>
                  <a:lnTo>
                    <a:pt x="224167" y="992009"/>
                  </a:lnTo>
                  <a:lnTo>
                    <a:pt x="225590" y="984961"/>
                  </a:lnTo>
                  <a:close/>
                </a:path>
                <a:path w="226060" h="1540509">
                  <a:moveTo>
                    <a:pt x="225590" y="877531"/>
                  </a:moveTo>
                  <a:lnTo>
                    <a:pt x="224167" y="870483"/>
                  </a:lnTo>
                  <a:lnTo>
                    <a:pt x="220294" y="864717"/>
                  </a:lnTo>
                  <a:lnTo>
                    <a:pt x="214541" y="860844"/>
                  </a:lnTo>
                  <a:lnTo>
                    <a:pt x="207492" y="859421"/>
                  </a:lnTo>
                  <a:lnTo>
                    <a:pt x="200444" y="860844"/>
                  </a:lnTo>
                  <a:lnTo>
                    <a:pt x="194678" y="864717"/>
                  </a:lnTo>
                  <a:lnTo>
                    <a:pt x="190804" y="870483"/>
                  </a:lnTo>
                  <a:lnTo>
                    <a:pt x="189382" y="877531"/>
                  </a:lnTo>
                  <a:lnTo>
                    <a:pt x="190804" y="884580"/>
                  </a:lnTo>
                  <a:lnTo>
                    <a:pt x="194691" y="890333"/>
                  </a:lnTo>
                  <a:lnTo>
                    <a:pt x="200444" y="894219"/>
                  </a:lnTo>
                  <a:lnTo>
                    <a:pt x="207492" y="895642"/>
                  </a:lnTo>
                  <a:lnTo>
                    <a:pt x="214541" y="894219"/>
                  </a:lnTo>
                  <a:lnTo>
                    <a:pt x="220281" y="890333"/>
                  </a:lnTo>
                  <a:lnTo>
                    <a:pt x="224167" y="884580"/>
                  </a:lnTo>
                  <a:lnTo>
                    <a:pt x="225590" y="877531"/>
                  </a:lnTo>
                  <a:close/>
                </a:path>
                <a:path w="226060" h="1540509">
                  <a:moveTo>
                    <a:pt x="225590" y="770115"/>
                  </a:moveTo>
                  <a:lnTo>
                    <a:pt x="224167" y="763066"/>
                  </a:lnTo>
                  <a:lnTo>
                    <a:pt x="220294" y="757313"/>
                  </a:lnTo>
                  <a:lnTo>
                    <a:pt x="214541" y="753427"/>
                  </a:lnTo>
                  <a:lnTo>
                    <a:pt x="207492" y="752005"/>
                  </a:lnTo>
                  <a:lnTo>
                    <a:pt x="200444" y="753427"/>
                  </a:lnTo>
                  <a:lnTo>
                    <a:pt x="194678" y="757313"/>
                  </a:lnTo>
                  <a:lnTo>
                    <a:pt x="190804" y="763066"/>
                  </a:lnTo>
                  <a:lnTo>
                    <a:pt x="189382" y="770115"/>
                  </a:lnTo>
                  <a:lnTo>
                    <a:pt x="190804" y="777163"/>
                  </a:lnTo>
                  <a:lnTo>
                    <a:pt x="194691" y="782916"/>
                  </a:lnTo>
                  <a:lnTo>
                    <a:pt x="200444" y="786803"/>
                  </a:lnTo>
                  <a:lnTo>
                    <a:pt x="207492" y="788225"/>
                  </a:lnTo>
                  <a:lnTo>
                    <a:pt x="214541" y="786803"/>
                  </a:lnTo>
                  <a:lnTo>
                    <a:pt x="220281" y="782916"/>
                  </a:lnTo>
                  <a:lnTo>
                    <a:pt x="224167" y="777163"/>
                  </a:lnTo>
                  <a:lnTo>
                    <a:pt x="225590" y="770115"/>
                  </a:lnTo>
                  <a:close/>
                </a:path>
                <a:path w="226060" h="1540509">
                  <a:moveTo>
                    <a:pt x="225590" y="662673"/>
                  </a:moveTo>
                  <a:lnTo>
                    <a:pt x="224167" y="655624"/>
                  </a:lnTo>
                  <a:lnTo>
                    <a:pt x="220294" y="649871"/>
                  </a:lnTo>
                  <a:lnTo>
                    <a:pt x="214541" y="645998"/>
                  </a:lnTo>
                  <a:lnTo>
                    <a:pt x="207492" y="644575"/>
                  </a:lnTo>
                  <a:lnTo>
                    <a:pt x="200444" y="645998"/>
                  </a:lnTo>
                  <a:lnTo>
                    <a:pt x="194678" y="649871"/>
                  </a:lnTo>
                  <a:lnTo>
                    <a:pt x="190804" y="655624"/>
                  </a:lnTo>
                  <a:lnTo>
                    <a:pt x="189382" y="662673"/>
                  </a:lnTo>
                  <a:lnTo>
                    <a:pt x="190804" y="669721"/>
                  </a:lnTo>
                  <a:lnTo>
                    <a:pt x="194691" y="675487"/>
                  </a:lnTo>
                  <a:lnTo>
                    <a:pt x="200444" y="679361"/>
                  </a:lnTo>
                  <a:lnTo>
                    <a:pt x="207492" y="680783"/>
                  </a:lnTo>
                  <a:lnTo>
                    <a:pt x="214541" y="679361"/>
                  </a:lnTo>
                  <a:lnTo>
                    <a:pt x="220281" y="675487"/>
                  </a:lnTo>
                  <a:lnTo>
                    <a:pt x="224167" y="669721"/>
                  </a:lnTo>
                  <a:lnTo>
                    <a:pt x="225590" y="662673"/>
                  </a:lnTo>
                  <a:close/>
                </a:path>
                <a:path w="226060" h="1540509">
                  <a:moveTo>
                    <a:pt x="225590" y="555244"/>
                  </a:moveTo>
                  <a:lnTo>
                    <a:pt x="224167" y="548195"/>
                  </a:lnTo>
                  <a:lnTo>
                    <a:pt x="220294" y="542442"/>
                  </a:lnTo>
                  <a:lnTo>
                    <a:pt x="214541" y="538556"/>
                  </a:lnTo>
                  <a:lnTo>
                    <a:pt x="207492" y="537133"/>
                  </a:lnTo>
                  <a:lnTo>
                    <a:pt x="200444" y="538556"/>
                  </a:lnTo>
                  <a:lnTo>
                    <a:pt x="194678" y="542442"/>
                  </a:lnTo>
                  <a:lnTo>
                    <a:pt x="190804" y="548195"/>
                  </a:lnTo>
                  <a:lnTo>
                    <a:pt x="189382" y="555244"/>
                  </a:lnTo>
                  <a:lnTo>
                    <a:pt x="190804" y="562292"/>
                  </a:lnTo>
                  <a:lnTo>
                    <a:pt x="194691" y="568045"/>
                  </a:lnTo>
                  <a:lnTo>
                    <a:pt x="200444" y="571931"/>
                  </a:lnTo>
                  <a:lnTo>
                    <a:pt x="207492" y="573354"/>
                  </a:lnTo>
                  <a:lnTo>
                    <a:pt x="214541" y="571931"/>
                  </a:lnTo>
                  <a:lnTo>
                    <a:pt x="220281" y="568045"/>
                  </a:lnTo>
                  <a:lnTo>
                    <a:pt x="224167" y="562292"/>
                  </a:lnTo>
                  <a:lnTo>
                    <a:pt x="225590" y="555244"/>
                  </a:lnTo>
                  <a:close/>
                </a:path>
                <a:path w="226060" h="1540509">
                  <a:moveTo>
                    <a:pt x="225590" y="447827"/>
                  </a:moveTo>
                  <a:lnTo>
                    <a:pt x="224167" y="440778"/>
                  </a:lnTo>
                  <a:lnTo>
                    <a:pt x="220294" y="435025"/>
                  </a:lnTo>
                  <a:lnTo>
                    <a:pt x="214541" y="431139"/>
                  </a:lnTo>
                  <a:lnTo>
                    <a:pt x="207492" y="429717"/>
                  </a:lnTo>
                  <a:lnTo>
                    <a:pt x="200444" y="431139"/>
                  </a:lnTo>
                  <a:lnTo>
                    <a:pt x="194678" y="435025"/>
                  </a:lnTo>
                  <a:lnTo>
                    <a:pt x="190804" y="440778"/>
                  </a:lnTo>
                  <a:lnTo>
                    <a:pt x="189382" y="447827"/>
                  </a:lnTo>
                  <a:lnTo>
                    <a:pt x="190804" y="454875"/>
                  </a:lnTo>
                  <a:lnTo>
                    <a:pt x="194691" y="460629"/>
                  </a:lnTo>
                  <a:lnTo>
                    <a:pt x="200444" y="464515"/>
                  </a:lnTo>
                  <a:lnTo>
                    <a:pt x="207492" y="465937"/>
                  </a:lnTo>
                  <a:lnTo>
                    <a:pt x="214541" y="464515"/>
                  </a:lnTo>
                  <a:lnTo>
                    <a:pt x="220281" y="460629"/>
                  </a:lnTo>
                  <a:lnTo>
                    <a:pt x="224167" y="454875"/>
                  </a:lnTo>
                  <a:lnTo>
                    <a:pt x="225590" y="447827"/>
                  </a:lnTo>
                  <a:close/>
                </a:path>
                <a:path w="226060" h="1540509">
                  <a:moveTo>
                    <a:pt x="225590" y="340398"/>
                  </a:moveTo>
                  <a:lnTo>
                    <a:pt x="224167" y="333349"/>
                  </a:lnTo>
                  <a:lnTo>
                    <a:pt x="220294" y="327583"/>
                  </a:lnTo>
                  <a:lnTo>
                    <a:pt x="214541" y="323710"/>
                  </a:lnTo>
                  <a:lnTo>
                    <a:pt x="207492" y="322287"/>
                  </a:lnTo>
                  <a:lnTo>
                    <a:pt x="200444" y="323710"/>
                  </a:lnTo>
                  <a:lnTo>
                    <a:pt x="194678" y="327583"/>
                  </a:lnTo>
                  <a:lnTo>
                    <a:pt x="190804" y="333349"/>
                  </a:lnTo>
                  <a:lnTo>
                    <a:pt x="189382" y="340398"/>
                  </a:lnTo>
                  <a:lnTo>
                    <a:pt x="190804" y="347446"/>
                  </a:lnTo>
                  <a:lnTo>
                    <a:pt x="194691" y="353199"/>
                  </a:lnTo>
                  <a:lnTo>
                    <a:pt x="200444" y="357073"/>
                  </a:lnTo>
                  <a:lnTo>
                    <a:pt x="207492" y="358495"/>
                  </a:lnTo>
                  <a:lnTo>
                    <a:pt x="214541" y="357073"/>
                  </a:lnTo>
                  <a:lnTo>
                    <a:pt x="220281" y="353199"/>
                  </a:lnTo>
                  <a:lnTo>
                    <a:pt x="224167" y="347446"/>
                  </a:lnTo>
                  <a:lnTo>
                    <a:pt x="225590" y="340398"/>
                  </a:lnTo>
                  <a:close/>
                </a:path>
                <a:path w="226060" h="1540509">
                  <a:moveTo>
                    <a:pt x="225590" y="232956"/>
                  </a:moveTo>
                  <a:lnTo>
                    <a:pt x="224167" y="225907"/>
                  </a:lnTo>
                  <a:lnTo>
                    <a:pt x="220294" y="220154"/>
                  </a:lnTo>
                  <a:lnTo>
                    <a:pt x="214541" y="216268"/>
                  </a:lnTo>
                  <a:lnTo>
                    <a:pt x="207492" y="214845"/>
                  </a:lnTo>
                  <a:lnTo>
                    <a:pt x="200444" y="216268"/>
                  </a:lnTo>
                  <a:lnTo>
                    <a:pt x="194678" y="220154"/>
                  </a:lnTo>
                  <a:lnTo>
                    <a:pt x="190804" y="225907"/>
                  </a:lnTo>
                  <a:lnTo>
                    <a:pt x="189382" y="232956"/>
                  </a:lnTo>
                  <a:lnTo>
                    <a:pt x="190804" y="240004"/>
                  </a:lnTo>
                  <a:lnTo>
                    <a:pt x="194691" y="245757"/>
                  </a:lnTo>
                  <a:lnTo>
                    <a:pt x="200444" y="249643"/>
                  </a:lnTo>
                  <a:lnTo>
                    <a:pt x="207492" y="251066"/>
                  </a:lnTo>
                  <a:lnTo>
                    <a:pt x="214541" y="249643"/>
                  </a:lnTo>
                  <a:lnTo>
                    <a:pt x="220281" y="245757"/>
                  </a:lnTo>
                  <a:lnTo>
                    <a:pt x="224167" y="240004"/>
                  </a:lnTo>
                  <a:lnTo>
                    <a:pt x="225590" y="232956"/>
                  </a:lnTo>
                  <a:close/>
                </a:path>
                <a:path w="226060" h="1540509">
                  <a:moveTo>
                    <a:pt x="225590" y="125539"/>
                  </a:moveTo>
                  <a:lnTo>
                    <a:pt x="224167" y="118491"/>
                  </a:lnTo>
                  <a:lnTo>
                    <a:pt x="220294" y="112737"/>
                  </a:lnTo>
                  <a:lnTo>
                    <a:pt x="214541" y="108851"/>
                  </a:lnTo>
                  <a:lnTo>
                    <a:pt x="207492" y="107429"/>
                  </a:lnTo>
                  <a:lnTo>
                    <a:pt x="200444" y="108851"/>
                  </a:lnTo>
                  <a:lnTo>
                    <a:pt x="194678" y="112737"/>
                  </a:lnTo>
                  <a:lnTo>
                    <a:pt x="190804" y="118491"/>
                  </a:lnTo>
                  <a:lnTo>
                    <a:pt x="189382" y="125539"/>
                  </a:lnTo>
                  <a:lnTo>
                    <a:pt x="190804" y="132588"/>
                  </a:lnTo>
                  <a:lnTo>
                    <a:pt x="194691" y="138341"/>
                  </a:lnTo>
                  <a:lnTo>
                    <a:pt x="200444" y="142227"/>
                  </a:lnTo>
                  <a:lnTo>
                    <a:pt x="207492" y="143649"/>
                  </a:lnTo>
                  <a:lnTo>
                    <a:pt x="214541" y="142227"/>
                  </a:lnTo>
                  <a:lnTo>
                    <a:pt x="220281" y="138341"/>
                  </a:lnTo>
                  <a:lnTo>
                    <a:pt x="224167" y="132588"/>
                  </a:lnTo>
                  <a:lnTo>
                    <a:pt x="225590" y="125539"/>
                  </a:lnTo>
                  <a:close/>
                </a:path>
                <a:path w="226060" h="1540509">
                  <a:moveTo>
                    <a:pt x="225590" y="18110"/>
                  </a:moveTo>
                  <a:lnTo>
                    <a:pt x="224167" y="11061"/>
                  </a:lnTo>
                  <a:lnTo>
                    <a:pt x="220294" y="5295"/>
                  </a:lnTo>
                  <a:lnTo>
                    <a:pt x="214541" y="1422"/>
                  </a:lnTo>
                  <a:lnTo>
                    <a:pt x="207492" y="0"/>
                  </a:lnTo>
                  <a:lnTo>
                    <a:pt x="200444" y="1422"/>
                  </a:lnTo>
                  <a:lnTo>
                    <a:pt x="194678" y="5295"/>
                  </a:lnTo>
                  <a:lnTo>
                    <a:pt x="190804" y="11061"/>
                  </a:lnTo>
                  <a:lnTo>
                    <a:pt x="189382" y="18110"/>
                  </a:lnTo>
                  <a:lnTo>
                    <a:pt x="190804" y="25158"/>
                  </a:lnTo>
                  <a:lnTo>
                    <a:pt x="194691" y="30911"/>
                  </a:lnTo>
                  <a:lnTo>
                    <a:pt x="200444" y="34785"/>
                  </a:lnTo>
                  <a:lnTo>
                    <a:pt x="207492" y="36220"/>
                  </a:lnTo>
                  <a:lnTo>
                    <a:pt x="214541" y="34785"/>
                  </a:lnTo>
                  <a:lnTo>
                    <a:pt x="220281" y="30911"/>
                  </a:lnTo>
                  <a:lnTo>
                    <a:pt x="224167" y="25158"/>
                  </a:lnTo>
                  <a:lnTo>
                    <a:pt x="225590" y="181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/>
          <p:nvPr/>
        </p:nvSpPr>
        <p:spPr>
          <a:xfrm>
            <a:off x="6072530" y="4404359"/>
            <a:ext cx="417830" cy="1092332"/>
          </a:xfrm>
          <a:custGeom>
            <a:avLst/>
            <a:gdLst/>
            <a:ahLst/>
            <a:cxnLst/>
            <a:rect l="l" t="t" r="r" b="b"/>
            <a:pathLst>
              <a:path w="417829" h="749935">
                <a:moveTo>
                  <a:pt x="417575" y="0"/>
                </a:moveTo>
                <a:lnTo>
                  <a:pt x="0" y="0"/>
                </a:lnTo>
                <a:lnTo>
                  <a:pt x="0" y="749807"/>
                </a:lnTo>
                <a:lnTo>
                  <a:pt x="417575" y="749807"/>
                </a:lnTo>
                <a:lnTo>
                  <a:pt x="417575" y="0"/>
                </a:lnTo>
                <a:close/>
              </a:path>
            </a:pathLst>
          </a:custGeom>
          <a:solidFill>
            <a:srgbClr val="00B7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7538349" y="1350042"/>
            <a:ext cx="3227070" cy="25866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8100" marR="30480">
              <a:lnSpc>
                <a:spcPct val="85000"/>
              </a:lnSpc>
              <a:spcBef>
                <a:spcPts val="384"/>
              </a:spcBef>
            </a:pPr>
            <a:r>
              <a:rPr sz="1600" b="1" spc="-5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r>
              <a:rPr sz="1600" spc="-10">
                <a:solidFill>
                  <a:srgbClr val="FFFFFF"/>
                </a:solidFill>
                <a:latin typeface="Museo Sans 300" panose="02000000000000000000"/>
                <a:cs typeface="Arial"/>
              </a:rPr>
              <a:t> </a:t>
            </a:r>
            <a:endParaRPr sz="900">
              <a:latin typeface="Museo Sans 300" panose="02000000000000000000"/>
              <a:cs typeface="Arial"/>
            </a:endParaRPr>
          </a:p>
        </p:txBody>
      </p:sp>
      <p:sp>
        <p:nvSpPr>
          <p:cNvPr id="67" name="object 159">
            <a:extLst>
              <a:ext uri="{FF2B5EF4-FFF2-40B4-BE49-F238E27FC236}">
                <a16:creationId xmlns:a16="http://schemas.microsoft.com/office/drawing/2014/main" id="{E1244625-82FF-20C6-58BA-3D22809A40B3}"/>
              </a:ext>
            </a:extLst>
          </p:cNvPr>
          <p:cNvSpPr txBox="1"/>
          <p:nvPr/>
        </p:nvSpPr>
        <p:spPr>
          <a:xfrm>
            <a:off x="733617" y="4085921"/>
            <a:ext cx="5604119" cy="159146"/>
          </a:xfrm>
          <a:prstGeom prst="rect">
            <a:avLst/>
          </a:prstGeom>
        </p:spPr>
        <p:txBody>
          <a:bodyPr vert="horz" wrap="square" lIns="0" tIns="40005" rIns="0" bIns="0" rtlCol="0" anchor="t">
            <a:spAutoFit/>
          </a:bodyPr>
          <a:lstStyle/>
          <a:p>
            <a:pPr marL="525780" marR="30480" indent="-488315" algn="l">
              <a:lnSpc>
                <a:spcPct val="85000"/>
              </a:lnSpc>
              <a:spcBef>
                <a:spcPts val="315"/>
              </a:spcBef>
            </a:pPr>
            <a:r>
              <a:rPr lang="en-GB" sz="900" b="1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Source: 2021</a:t>
            </a:r>
            <a:r>
              <a:rPr lang="en-US" sz="900" spc="-10">
                <a:solidFill>
                  <a:srgbClr val="474E51"/>
                </a:solidFill>
                <a:latin typeface="Museo Sans 300" panose="02000000000000000000"/>
                <a:cs typeface="Arial"/>
              </a:rPr>
              <a:t> </a:t>
            </a:r>
            <a:r>
              <a:rPr lang="en-US" sz="900" spc="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Eurostat,</a:t>
            </a:r>
            <a:r>
              <a:rPr lang="en-US" sz="900" spc="4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 </a:t>
            </a:r>
            <a:r>
              <a:rPr lang="en-US" sz="900" spc="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SBS,</a:t>
            </a:r>
            <a:r>
              <a:rPr lang="en-US" sz="900" spc="45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 </a:t>
            </a:r>
            <a:r>
              <a:rPr lang="en-US" sz="900" spc="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Enterprises</a:t>
            </a:r>
            <a:r>
              <a:rPr lang="en-US" sz="900" spc="6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 </a:t>
            </a:r>
            <a:r>
              <a:rPr lang="en-US" sz="900" spc="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by</a:t>
            </a:r>
            <a:r>
              <a:rPr lang="en-US" sz="900" spc="4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 </a:t>
            </a:r>
            <a:r>
              <a:rPr lang="en-US" sz="900" spc="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detailed</a:t>
            </a:r>
            <a:r>
              <a:rPr lang="en-US" sz="900" spc="45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 </a:t>
            </a:r>
            <a:r>
              <a:rPr lang="en-US" sz="900" spc="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NACE</a:t>
            </a:r>
            <a:r>
              <a:rPr lang="en-US" sz="900" spc="35">
                <a:solidFill>
                  <a:srgbClr val="474E51"/>
                </a:solidFill>
                <a:latin typeface="Museo Sans 300" panose="02000000000000000000"/>
                <a:ea typeface="Trebuchet MS" panose="020B0603020202020204" pitchFamily="34" charset="0"/>
                <a:cs typeface="Arial"/>
              </a:rPr>
              <a:t> </a:t>
            </a:r>
            <a:r>
              <a:rPr lang="en-US" sz="900" spc="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Rev.2</a:t>
            </a:r>
            <a:r>
              <a:rPr lang="en-US" sz="900" spc="5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 </a:t>
            </a:r>
            <a:r>
              <a:rPr lang="en-US" sz="900" spc="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activity</a:t>
            </a:r>
            <a:r>
              <a:rPr lang="en-US" sz="900" spc="5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 </a:t>
            </a:r>
            <a:r>
              <a:rPr lang="en-US" sz="900" spc="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and</a:t>
            </a:r>
            <a:r>
              <a:rPr lang="en-US" sz="900" spc="4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 </a:t>
            </a:r>
            <a:r>
              <a:rPr lang="en-US" sz="900" spc="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special</a:t>
            </a:r>
            <a:r>
              <a:rPr lang="en-US" sz="900" spc="5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 </a:t>
            </a:r>
            <a:r>
              <a:rPr lang="en-US" sz="900" spc="-10">
                <a:solidFill>
                  <a:srgbClr val="474E5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Arial"/>
              </a:rPr>
              <a:t>aggregates</a:t>
            </a:r>
            <a:endParaRPr lang="en-BE" sz="900" spc="0">
              <a:solidFill>
                <a:srgbClr val="474E51"/>
              </a:solidFill>
              <a:effectLst/>
              <a:latin typeface="Museo Sans 300" panose="02000000000000000000"/>
              <a:ea typeface="Trebuchet MS" panose="020B0603020202020204" pitchFamily="34" charset="0"/>
              <a:cs typeface="Arial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5612369-195E-C8EE-A73A-6AB711791BF7}"/>
              </a:ext>
            </a:extLst>
          </p:cNvPr>
          <p:cNvSpPr txBox="1"/>
          <p:nvPr/>
        </p:nvSpPr>
        <p:spPr>
          <a:xfrm>
            <a:off x="178926" y="6159675"/>
            <a:ext cx="4523775" cy="3288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386080" lvl="1" algn="l">
              <a:lnSpc>
                <a:spcPct val="85000"/>
              </a:lnSpc>
              <a:spcBef>
                <a:spcPts val="5"/>
              </a:spcBef>
              <a:spcAft>
                <a:spcPts val="0"/>
              </a:spcAft>
              <a:buClr>
                <a:srgbClr val="202020"/>
              </a:buClr>
              <a:buSzPts val="1000"/>
              <a:tabLst>
                <a:tab pos="537845" algn="l"/>
              </a:tabLst>
            </a:pPr>
            <a:r>
              <a:rPr lang="en-BE" sz="900" b="1">
                <a:solidFill>
                  <a:srgbClr val="474E51"/>
                </a:solidFill>
                <a:latin typeface="Museo Sans 300" panose="02000000000000000000"/>
              </a:rPr>
              <a:t>Source: </a:t>
            </a:r>
            <a:r>
              <a:rPr lang="en-US" sz="900" b="1">
                <a:solidFill>
                  <a:srgbClr val="474E51"/>
                </a:solidFill>
                <a:latin typeface="Museo Sans 300" panose="02000000000000000000"/>
              </a:rPr>
              <a:t>202</a:t>
            </a:r>
            <a:r>
              <a:rPr lang="en-US" sz="900">
                <a:solidFill>
                  <a:srgbClr val="474E51"/>
                </a:solidFill>
                <a:latin typeface="Museo Sans 300" panose="02000000000000000000"/>
              </a:rPr>
              <a:t>1 Eurostat, SBS, Employee benefits expenses incl. social contribution Enterprises by detailed NACE Rev.2 activity</a:t>
            </a:r>
            <a:endParaRPr lang="en-BE" sz="900">
              <a:solidFill>
                <a:srgbClr val="474E51"/>
              </a:solidFill>
              <a:latin typeface="Museo Sans 300" panose="02000000000000000000"/>
            </a:endParaRPr>
          </a:p>
        </p:txBody>
      </p:sp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EED4EB75-C613-75C3-4814-3D3FCD54DF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003110"/>
              </p:ext>
            </p:extLst>
          </p:nvPr>
        </p:nvGraphicFramePr>
        <p:xfrm>
          <a:off x="6433451" y="2133600"/>
          <a:ext cx="3454676" cy="3895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A7C72C6A-7D60-642C-A43F-140AA93CF41D}"/>
              </a:ext>
            </a:extLst>
          </p:cNvPr>
          <p:cNvSpPr txBox="1"/>
          <p:nvPr/>
        </p:nvSpPr>
        <p:spPr>
          <a:xfrm>
            <a:off x="6225520" y="6165351"/>
            <a:ext cx="4290080" cy="3283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marR="386080" lvl="1" algn="l">
              <a:lnSpc>
                <a:spcPct val="85000"/>
              </a:lnSpc>
              <a:spcBef>
                <a:spcPts val="5"/>
              </a:spcBef>
              <a:spcAft>
                <a:spcPts val="0"/>
              </a:spcAft>
              <a:buClr>
                <a:srgbClr val="202020"/>
              </a:buClr>
              <a:buSzPts val="1000"/>
              <a:tabLst>
                <a:tab pos="537845" algn="l"/>
              </a:tabLst>
            </a:pPr>
            <a:r>
              <a:rPr lang="en-BE" sz="900" b="1" spc="0">
                <a:solidFill>
                  <a:schemeClr val="bg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Trebuchet MS" panose="020B0603020202020204" pitchFamily="34" charset="0"/>
              </a:rPr>
              <a:t>Source: </a:t>
            </a:r>
            <a:r>
              <a:rPr lang="en-US" sz="900" b="1" spc="0">
                <a:solidFill>
                  <a:schemeClr val="bg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Trebuchet MS" panose="020B0603020202020204" pitchFamily="34" charset="0"/>
              </a:rPr>
              <a:t>2021</a:t>
            </a:r>
            <a:r>
              <a:rPr lang="en-US" sz="900" spc="0">
                <a:solidFill>
                  <a:schemeClr val="bg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Trebuchet MS" panose="020B0603020202020204" pitchFamily="34" charset="0"/>
              </a:rPr>
              <a:t> Eurostat, SBS , Employee benefits expenses incl. social contribution Enterprises by detailed NACE Rev.2 </a:t>
            </a:r>
            <a:r>
              <a:rPr lang="en-US" sz="900" spc="-10">
                <a:solidFill>
                  <a:schemeClr val="bg1"/>
                </a:solidFill>
                <a:effectLst/>
                <a:latin typeface="Museo Sans 300" panose="02000000000000000000"/>
                <a:ea typeface="Trebuchet MS" panose="020B0603020202020204" pitchFamily="34" charset="0"/>
                <a:cs typeface="Trebuchet MS" panose="020B0603020202020204" pitchFamily="34" charset="0"/>
              </a:rPr>
              <a:t>activity</a:t>
            </a:r>
            <a:endParaRPr lang="en-BE" sz="900" spc="0">
              <a:solidFill>
                <a:schemeClr val="bg1"/>
              </a:solidFill>
              <a:effectLst/>
              <a:latin typeface="Museo Sans 300" panose="0200000000000000000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F768571-DE94-BED5-7232-ABE6177FE4AF}"/>
              </a:ext>
            </a:extLst>
          </p:cNvPr>
          <p:cNvSpPr txBox="1"/>
          <p:nvPr/>
        </p:nvSpPr>
        <p:spPr>
          <a:xfrm>
            <a:off x="6458019" y="1354985"/>
            <a:ext cx="3899835" cy="722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BE" sz="2400" b="1" spc="-20">
                <a:solidFill>
                  <a:srgbClr val="474E51"/>
                </a:solidFill>
                <a:latin typeface="Museo Sans 300" panose="02000000000000000000"/>
                <a:ea typeface="+mj-ea"/>
                <a:cs typeface="Arial"/>
              </a:rPr>
              <a:t>A</a:t>
            </a:r>
            <a:r>
              <a:rPr lang="en-US" sz="2400" b="1" spc="-20" err="1">
                <a:solidFill>
                  <a:srgbClr val="474E51"/>
                </a:solidFill>
                <a:latin typeface="Museo Sans 300" panose="02000000000000000000"/>
                <a:ea typeface="+mj-ea"/>
                <a:cs typeface="Arial"/>
              </a:rPr>
              <a:t>verage</a:t>
            </a:r>
            <a:r>
              <a:rPr lang="en-US" sz="2400" b="1" spc="-20">
                <a:solidFill>
                  <a:srgbClr val="474E51"/>
                </a:solidFill>
                <a:latin typeface="Museo Sans 300" panose="02000000000000000000"/>
                <a:ea typeface="+mj-ea"/>
                <a:cs typeface="Arial"/>
              </a:rPr>
              <a:t> annual </a:t>
            </a:r>
            <a:br>
              <a:rPr lang="en-US" sz="2400" b="1" spc="-20">
                <a:solidFill>
                  <a:srgbClr val="474E51"/>
                </a:solidFill>
                <a:latin typeface="Museo Sans 300" panose="02000000000000000000"/>
                <a:ea typeface="+mj-ea"/>
                <a:cs typeface="Arial"/>
              </a:rPr>
            </a:br>
            <a:r>
              <a:rPr lang="en-US" sz="2400" b="1" spc="-20">
                <a:solidFill>
                  <a:srgbClr val="474E51"/>
                </a:solidFill>
                <a:latin typeface="Museo Sans 300" panose="02000000000000000000"/>
                <a:ea typeface="+mj-ea"/>
                <a:cs typeface="Arial"/>
              </a:rPr>
              <a:t>gross wages and salaries </a:t>
            </a:r>
            <a:endParaRPr lang="en-BE" sz="2400" b="1" spc="-20">
              <a:solidFill>
                <a:srgbClr val="474E51"/>
              </a:solidFill>
              <a:latin typeface="Museo Sans 300" panose="02000000000000000000"/>
              <a:ea typeface="+mj-ea"/>
              <a:cs typeface="Arial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B7504CB-8BE3-C19B-326E-8DDBA33C1A4E}"/>
              </a:ext>
            </a:extLst>
          </p:cNvPr>
          <p:cNvSpPr/>
          <p:nvPr/>
        </p:nvSpPr>
        <p:spPr>
          <a:xfrm>
            <a:off x="0" y="0"/>
            <a:ext cx="12191998" cy="1192192"/>
          </a:xfrm>
          <a:prstGeom prst="rect">
            <a:avLst/>
          </a:prstGeom>
          <a:solidFill>
            <a:srgbClr val="00B7F1"/>
          </a:solidFill>
          <a:ln>
            <a:noFill/>
          </a:ln>
          <a:effectLst>
            <a:outerShdw blurRad="698500" dist="1270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CB909C-46FC-A026-B4BB-280321EE475B}"/>
              </a:ext>
            </a:extLst>
          </p:cNvPr>
          <p:cNvSpPr txBox="1"/>
          <p:nvPr/>
        </p:nvSpPr>
        <p:spPr>
          <a:xfrm>
            <a:off x="235351" y="231381"/>
            <a:ext cx="11721296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3860" marR="5080" indent="-391795" algn="ctr">
              <a:lnSpc>
                <a:spcPts val="2480"/>
              </a:lnSpc>
              <a:spcBef>
                <a:spcPts val="420"/>
              </a:spcBef>
            </a:pP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The FMCG branded industry supports household purchasing power with higher </a:t>
            </a:r>
            <a:b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</a:br>
            <a:r>
              <a:rPr lang="en-US" sz="2300" b="1">
                <a:solidFill>
                  <a:srgbClr val="FFFFFF"/>
                </a:solidFill>
                <a:latin typeface="Museo Sans 500" panose="02000000000000000000"/>
                <a:cs typeface="Arial"/>
              </a:rPr>
              <a:t>wages &amp; salaries than other economic sectors, providing high quality jobs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0315D67-2061-B58A-1DF6-D49F9EEA9D85}"/>
              </a:ext>
            </a:extLst>
          </p:cNvPr>
          <p:cNvGrpSpPr/>
          <p:nvPr/>
        </p:nvGrpSpPr>
        <p:grpSpPr>
          <a:xfrm>
            <a:off x="10629900" y="6103509"/>
            <a:ext cx="1562100" cy="754491"/>
            <a:chOff x="2431160" y="2162329"/>
            <a:chExt cx="1562100" cy="754491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2E18D32-F922-539E-AC63-6F6CF5871D01}"/>
                </a:ext>
              </a:extLst>
            </p:cNvPr>
            <p:cNvSpPr/>
            <p:nvPr/>
          </p:nvSpPr>
          <p:spPr>
            <a:xfrm flipH="1">
              <a:off x="2431160" y="2162329"/>
              <a:ext cx="1562100" cy="754491"/>
            </a:xfrm>
            <a:prstGeom prst="rect">
              <a:avLst/>
            </a:pr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1683" tIns="65842" rIns="131683" bIns="658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pic>
          <p:nvPicPr>
            <p:cNvPr id="91" name="Picture 90" descr="A close up of a sign&#10;&#10;Description automatically generated">
              <a:extLst>
                <a:ext uri="{FF2B5EF4-FFF2-40B4-BE49-F238E27FC236}">
                  <a16:creationId xmlns:a16="http://schemas.microsoft.com/office/drawing/2014/main" id="{4AD77B83-673B-8ECC-B990-CD62D6742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6921" y="2364533"/>
              <a:ext cx="871220" cy="391302"/>
            </a:xfrm>
            <a:prstGeom prst="rect">
              <a:avLst/>
            </a:prstGeom>
          </p:spPr>
        </p:pic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802850" y="1295400"/>
            <a:ext cx="2473750" cy="729448"/>
          </a:xfrm>
          <a:prstGeom prst="rect">
            <a:avLst/>
          </a:prstGeom>
        </p:spPr>
        <p:txBody>
          <a:bodyPr vert="horz" wrap="square" lIns="0" tIns="99077" rIns="0" bIns="0" rtlCol="0">
            <a:spAutoFit/>
          </a:bodyPr>
          <a:lstStyle/>
          <a:p>
            <a:pPr marL="12700">
              <a:lnSpc>
                <a:spcPct val="85000"/>
              </a:lnSpc>
              <a:spcBef>
                <a:spcPts val="95"/>
              </a:spcBef>
            </a:pPr>
            <a:r>
              <a:rPr lang="pt-PT" sz="2400" spc="-20"/>
              <a:t>T</a:t>
            </a:r>
            <a:r>
              <a:rPr sz="2400" spc="-20"/>
              <a:t>he FMCG </a:t>
            </a:r>
            <a:br>
              <a:rPr lang="en-US" sz="2400" b="0" spc="-20"/>
            </a:br>
            <a:r>
              <a:rPr sz="2400" b="0" spc="-20"/>
              <a:t>Industry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prstClr val="white"/>
              </a:solidFill>
              <a:latin typeface="Museo Sans 300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0663" y="0"/>
            <a:ext cx="81613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prstClr val="white"/>
              </a:solidFill>
              <a:latin typeface="Museo Sans 300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6516" y="754063"/>
            <a:ext cx="7479684" cy="5349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2286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prstClr val="white"/>
              </a:solidFill>
              <a:latin typeface="Museo Sans 300" panose="0200000000000000000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0363200" y="5484325"/>
            <a:ext cx="810109" cy="457200"/>
            <a:chOff x="9644898" y="5350933"/>
            <a:chExt cx="1260170" cy="711200"/>
          </a:xfrm>
        </p:grpSpPr>
        <p:pic>
          <p:nvPicPr>
            <p:cNvPr id="126996" name="Picture 2" descr="Resultado de imagem para twitter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4898" y="5350933"/>
              <a:ext cx="711200" cy="71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97" name="Picture 4" descr="Resultado de imagem para linkedin log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9448" y="5498723"/>
              <a:ext cx="415620" cy="41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882486" y="1333385"/>
            <a:ext cx="6242714" cy="4191230"/>
            <a:chOff x="5497926" y="1260527"/>
            <a:chExt cx="6241775" cy="4190618"/>
          </a:xfrm>
        </p:grpSpPr>
        <p:sp>
          <p:nvSpPr>
            <p:cNvPr id="126984" name="Title 1"/>
            <p:cNvSpPr txBox="1">
              <a:spLocks noChangeArrowheads="1"/>
            </p:cNvSpPr>
            <p:nvPr/>
          </p:nvSpPr>
          <p:spPr bwMode="auto">
            <a:xfrm>
              <a:off x="5561107" y="1260527"/>
              <a:ext cx="3384376" cy="666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/>
              <a:r>
                <a:rPr lang="en-US" altLang="en-US" sz="6000" b="1">
                  <a:solidFill>
                    <a:srgbClr val="00B7F1"/>
                  </a:solidFill>
                  <a:latin typeface="Museo Sans 500" panose="02000000000000000000"/>
                  <a:ea typeface="Verdana" panose="020B0604030504040204" pitchFamily="34" charset="0"/>
                  <a:cs typeface="Verdana" panose="020B0604030504040204" pitchFamily="34" charset="0"/>
                </a:rPr>
                <a:t>Contact</a:t>
              </a:r>
              <a:endParaRPr lang="fr-BE" altLang="en-US" sz="6000" b="1">
                <a:solidFill>
                  <a:srgbClr val="00B7F1"/>
                </a:solidFill>
                <a:latin typeface="Museo Sans 500" panose="0200000000000000000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6985" name="Content Placeholder 2"/>
            <p:cNvSpPr txBox="1">
              <a:spLocks noChangeArrowheads="1"/>
            </p:cNvSpPr>
            <p:nvPr/>
          </p:nvSpPr>
          <p:spPr bwMode="auto">
            <a:xfrm>
              <a:off x="7467618" y="3256417"/>
              <a:ext cx="3424439" cy="85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buClr>
                  <a:srgbClr val="00ADE9"/>
                </a:buClr>
                <a:buFont typeface="Arial" panose="020B0604020202020204" pitchFamily="34" charset="0"/>
                <a:buNone/>
              </a:pPr>
              <a:r>
                <a:rPr lang="en-US" altLang="en-US" sz="1600">
                  <a:solidFill>
                    <a:srgbClr val="474E5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</a:rPr>
                <a:t>Avenue de </a:t>
              </a:r>
              <a:r>
                <a:rPr lang="en-US" altLang="en-US" sz="1600" err="1">
                  <a:solidFill>
                    <a:srgbClr val="474E5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</a:rPr>
                <a:t>Gaulois</a:t>
              </a:r>
              <a:r>
                <a:rPr lang="en-US" altLang="en-US" sz="1600">
                  <a:solidFill>
                    <a:srgbClr val="474E5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</a:rPr>
                <a:t> 9 B-1040 Brussels Belgium EU Transparency register </a:t>
              </a:r>
              <a:br>
                <a:rPr lang="en-US" altLang="en-US" sz="1600">
                  <a:solidFill>
                    <a:srgbClr val="474E5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</a:rPr>
              </a:br>
              <a:r>
                <a:rPr lang="en-US" altLang="en-US" sz="1600">
                  <a:solidFill>
                    <a:srgbClr val="474E5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</a:rPr>
                <a:t>ID no.: 1074382679-01</a:t>
              </a:r>
            </a:p>
          </p:txBody>
        </p:sp>
        <p:sp>
          <p:nvSpPr>
            <p:cNvPr id="126986" name="Rectangle 10"/>
            <p:cNvSpPr>
              <a:spLocks noChangeArrowheads="1"/>
            </p:cNvSpPr>
            <p:nvPr/>
          </p:nvSpPr>
          <p:spPr bwMode="auto">
            <a:xfrm>
              <a:off x="7467618" y="4612433"/>
              <a:ext cx="2912515" cy="72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85000"/>
                </a:lnSpc>
              </a:pPr>
              <a:r>
                <a:rPr lang="en-US" altLang="en-US" sz="1600">
                  <a:solidFill>
                    <a:srgbClr val="474E5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</a:rPr>
                <a:t>Website:</a:t>
              </a:r>
              <a:r>
                <a:rPr lang="en-US" altLang="en-US" sz="1600">
                  <a:solidFill>
                    <a:srgbClr val="21212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</a:rPr>
                <a:t> </a:t>
              </a:r>
              <a:r>
                <a:rPr lang="en-US" altLang="en-US" sz="1600">
                  <a:solidFill>
                    <a:srgbClr val="00B7F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www.aim.be</a:t>
              </a:r>
              <a:r>
                <a:rPr lang="en-US" altLang="en-US" sz="1600">
                  <a:solidFill>
                    <a:srgbClr val="00B7F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</a:rPr>
                <a:t>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sz="1600">
                  <a:solidFill>
                    <a:srgbClr val="474E5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</a:rPr>
                <a:t>Tel: +32 2 736 03 05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altLang="en-US" sz="1600">
                  <a:solidFill>
                    <a:srgbClr val="474E5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</a:rPr>
                <a:t>Email: </a:t>
              </a:r>
              <a:r>
                <a:rPr lang="en-US" altLang="en-US" sz="1600">
                  <a:solidFill>
                    <a:srgbClr val="00B7F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brandaim@aim.be</a:t>
              </a:r>
              <a:r>
                <a:rPr lang="en-US" altLang="en-US" sz="1600">
                  <a:solidFill>
                    <a:srgbClr val="00B7F1"/>
                  </a:solidFill>
                  <a:latin typeface="Museo Sans 300" panose="02000000000000000000"/>
                  <a:ea typeface="Verdana" panose="020B0604030504040204" pitchFamily="34" charset="0"/>
                  <a:cs typeface="Calibri Light" panose="020F0302020204030204" pitchFamily="34" charset="0"/>
                </a:rPr>
                <a:t>  </a:t>
              </a:r>
            </a:p>
          </p:txBody>
        </p:sp>
        <p:sp>
          <p:nvSpPr>
            <p:cNvPr id="126987" name="Subtitle 2"/>
            <p:cNvSpPr txBox="1">
              <a:spLocks noChangeArrowheads="1"/>
            </p:cNvSpPr>
            <p:nvPr/>
          </p:nvSpPr>
          <p:spPr bwMode="auto">
            <a:xfrm>
              <a:off x="5561107" y="2365381"/>
              <a:ext cx="6178594" cy="41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>
                <a:lnSpc>
                  <a:spcPct val="85000"/>
                </a:lnSpc>
                <a:spcBef>
                  <a:spcPct val="20000"/>
                </a:spcBef>
                <a:buClr>
                  <a:srgbClr val="00ADE9"/>
                </a:buClr>
                <a:buFont typeface="Arial" panose="020B0604020202020204" pitchFamily="34" charset="0"/>
                <a:buNone/>
              </a:pPr>
              <a:r>
                <a:rPr lang="en-US" altLang="en-US" sz="2400" b="1">
                  <a:solidFill>
                    <a:srgbClr val="00B7F1"/>
                  </a:solidFill>
                  <a:latin typeface="Museo Sans 300" panose="02000000000000000000"/>
                  <a:ea typeface="Verdana" panose="020B0604030504040204" pitchFamily="34" charset="0"/>
                  <a:cs typeface="Verdana" panose="020B0604030504040204" pitchFamily="34" charset="0"/>
                </a:rPr>
                <a:t>AIM </a:t>
              </a:r>
              <a:r>
                <a:rPr lang="en-US" altLang="en-US" sz="2400">
                  <a:solidFill>
                    <a:srgbClr val="00B7F1"/>
                  </a:solidFill>
                  <a:latin typeface="Museo Sans 300" panose="02000000000000000000"/>
                  <a:ea typeface="Verdana" panose="020B0604030504040204" pitchFamily="34" charset="0"/>
                  <a:cs typeface="Verdana" panose="020B0604030504040204" pitchFamily="34" charset="0"/>
                </a:rPr>
                <a:t>-  European Brands Association</a:t>
              </a:r>
              <a:endParaRPr lang="fr-BE" altLang="en-US" sz="2400">
                <a:solidFill>
                  <a:srgbClr val="00B7F1"/>
                </a:solidFill>
                <a:latin typeface="Museo Sans 300" panose="0200000000000000000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26988" name="Graphic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699" y="4604337"/>
              <a:ext cx="738076" cy="738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89" name="Graphic 1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699" y="3314754"/>
              <a:ext cx="738076" cy="736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6866145" y="3205233"/>
              <a:ext cx="0" cy="955536"/>
            </a:xfrm>
            <a:prstGeom prst="line">
              <a:avLst/>
            </a:prstGeom>
            <a:ln w="57150">
              <a:solidFill>
                <a:srgbClr val="00B7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6866145" y="4495609"/>
              <a:ext cx="0" cy="955536"/>
            </a:xfrm>
            <a:prstGeom prst="line">
              <a:avLst/>
            </a:prstGeom>
            <a:ln w="57150">
              <a:solidFill>
                <a:srgbClr val="00B7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5497926" y="2133754"/>
              <a:ext cx="539637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5497926" y="2952785"/>
              <a:ext cx="532019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 rot="5400000">
              <a:off x="6998681" y="3640937"/>
              <a:ext cx="120632" cy="84125"/>
            </a:xfrm>
            <a:prstGeom prst="triangle">
              <a:avLst/>
            </a:pr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prstClr val="white"/>
                </a:solidFill>
                <a:latin typeface="Museo Sans 300" panose="0200000000000000000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5400000">
              <a:off x="6997887" y="4931314"/>
              <a:ext cx="122220" cy="84125"/>
            </a:xfrm>
            <a:prstGeom prst="triangle">
              <a:avLst/>
            </a:pr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>
                <a:solidFill>
                  <a:prstClr val="white"/>
                </a:solidFill>
                <a:latin typeface="Museo Sans 300" panose="02000000000000000000"/>
              </a:endParaRPr>
            </a:p>
          </p:txBody>
        </p:sp>
      </p:grpSp>
      <p:pic>
        <p:nvPicPr>
          <p:cNvPr id="21" name="Picture 20" descr="A close up of a sign&#10;&#10;Description automatically generate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828925"/>
            <a:ext cx="2668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70D4C07-AEEC-4886-7FC1-12306DAE92B8}"/>
              </a:ext>
            </a:extLst>
          </p:cNvPr>
          <p:cNvGrpSpPr/>
          <p:nvPr/>
        </p:nvGrpSpPr>
        <p:grpSpPr>
          <a:xfrm rot="5400000">
            <a:off x="10422657" y="3118159"/>
            <a:ext cx="1560045" cy="621684"/>
            <a:chOff x="471095" y="5201440"/>
            <a:chExt cx="386918" cy="169136"/>
          </a:xfrm>
          <a:effectLst>
            <a:outerShdw blurRad="165100" dist="38100" dir="5400000" algn="t" rotWithShape="0">
              <a:prstClr val="black">
                <a:alpha val="28000"/>
              </a:prstClr>
            </a:outerShdw>
          </a:effectLst>
        </p:grpSpPr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4DE17029-43D4-819A-83E1-05038D3DE586}"/>
                </a:ext>
              </a:extLst>
            </p:cNvPr>
            <p:cNvSpPr/>
            <p:nvPr/>
          </p:nvSpPr>
          <p:spPr>
            <a:xfrm>
              <a:off x="471095" y="5201440"/>
              <a:ext cx="386918" cy="169136"/>
            </a:xfrm>
            <a:custGeom>
              <a:avLst/>
              <a:gdLst>
                <a:gd name="connsiteX0" fmla="*/ 288 w 386918"/>
                <a:gd name="connsiteY0" fmla="*/ 0 h 840445"/>
                <a:gd name="connsiteX1" fmla="*/ 386630 w 386918"/>
                <a:gd name="connsiteY1" fmla="*/ 0 h 840445"/>
                <a:gd name="connsiteX2" fmla="*/ 386918 w 386918"/>
                <a:gd name="connsiteY2" fmla="*/ 2858 h 840445"/>
                <a:gd name="connsiteX3" fmla="*/ 386918 w 386918"/>
                <a:gd name="connsiteY3" fmla="*/ 646986 h 840445"/>
                <a:gd name="connsiteX4" fmla="*/ 193459 w 386918"/>
                <a:gd name="connsiteY4" fmla="*/ 840445 h 840445"/>
                <a:gd name="connsiteX5" fmla="*/ 0 w 386918"/>
                <a:gd name="connsiteY5" fmla="*/ 646986 h 840445"/>
                <a:gd name="connsiteX6" fmla="*/ 0 w 386918"/>
                <a:gd name="connsiteY6" fmla="*/ 2858 h 840445"/>
                <a:gd name="connsiteX0" fmla="*/ 0 w 386918"/>
                <a:gd name="connsiteY0" fmla="*/ 2858 h 840445"/>
                <a:gd name="connsiteX1" fmla="*/ 386630 w 386918"/>
                <a:gd name="connsiteY1" fmla="*/ 0 h 840445"/>
                <a:gd name="connsiteX2" fmla="*/ 386918 w 386918"/>
                <a:gd name="connsiteY2" fmla="*/ 2858 h 840445"/>
                <a:gd name="connsiteX3" fmla="*/ 386918 w 386918"/>
                <a:gd name="connsiteY3" fmla="*/ 646986 h 840445"/>
                <a:gd name="connsiteX4" fmla="*/ 193459 w 386918"/>
                <a:gd name="connsiteY4" fmla="*/ 840445 h 840445"/>
                <a:gd name="connsiteX5" fmla="*/ 0 w 386918"/>
                <a:gd name="connsiteY5" fmla="*/ 646986 h 840445"/>
                <a:gd name="connsiteX6" fmla="*/ 0 w 386918"/>
                <a:gd name="connsiteY6" fmla="*/ 2858 h 840445"/>
                <a:gd name="connsiteX0" fmla="*/ 0 w 386918"/>
                <a:gd name="connsiteY0" fmla="*/ 2858 h 840445"/>
                <a:gd name="connsiteX1" fmla="*/ 386630 w 386918"/>
                <a:gd name="connsiteY1" fmla="*/ 0 h 840445"/>
                <a:gd name="connsiteX2" fmla="*/ 386918 w 386918"/>
                <a:gd name="connsiteY2" fmla="*/ 646986 h 840445"/>
                <a:gd name="connsiteX3" fmla="*/ 193459 w 386918"/>
                <a:gd name="connsiteY3" fmla="*/ 840445 h 840445"/>
                <a:gd name="connsiteX4" fmla="*/ 0 w 386918"/>
                <a:gd name="connsiteY4" fmla="*/ 646986 h 840445"/>
                <a:gd name="connsiteX5" fmla="*/ 0 w 386918"/>
                <a:gd name="connsiteY5" fmla="*/ 2858 h 840445"/>
                <a:gd name="connsiteX0" fmla="*/ 0 w 386918"/>
                <a:gd name="connsiteY0" fmla="*/ 0 h 837587"/>
                <a:gd name="connsiteX1" fmla="*/ 386918 w 386918"/>
                <a:gd name="connsiteY1" fmla="*/ 644128 h 837587"/>
                <a:gd name="connsiteX2" fmla="*/ 193459 w 386918"/>
                <a:gd name="connsiteY2" fmla="*/ 837587 h 837587"/>
                <a:gd name="connsiteX3" fmla="*/ 0 w 386918"/>
                <a:gd name="connsiteY3" fmla="*/ 644128 h 837587"/>
                <a:gd name="connsiteX4" fmla="*/ 0 w 386918"/>
                <a:gd name="connsiteY4" fmla="*/ 0 h 837587"/>
                <a:gd name="connsiteX0" fmla="*/ 0 w 386918"/>
                <a:gd name="connsiteY0" fmla="*/ 0 h 193459"/>
                <a:gd name="connsiteX1" fmla="*/ 386918 w 386918"/>
                <a:gd name="connsiteY1" fmla="*/ 0 h 193459"/>
                <a:gd name="connsiteX2" fmla="*/ 193459 w 386918"/>
                <a:gd name="connsiteY2" fmla="*/ 193459 h 193459"/>
                <a:gd name="connsiteX3" fmla="*/ 0 w 386918"/>
                <a:gd name="connsiteY3" fmla="*/ 0 h 19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918" h="193459">
                  <a:moveTo>
                    <a:pt x="0" y="0"/>
                  </a:moveTo>
                  <a:lnTo>
                    <a:pt x="386918" y="0"/>
                  </a:lnTo>
                  <a:cubicBezTo>
                    <a:pt x="386918" y="106844"/>
                    <a:pt x="300303" y="193459"/>
                    <a:pt x="193459" y="193459"/>
                  </a:cubicBezTo>
                  <a:cubicBezTo>
                    <a:pt x="86615" y="193459"/>
                    <a:pt x="0" y="106844"/>
                    <a:pt x="0" y="0"/>
                  </a:cubicBezTo>
                  <a:close/>
                </a:path>
              </a:pathLst>
            </a:custGeom>
            <a:solidFill>
              <a:srgbClr val="00B7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69670A3-B104-2B19-73F3-0C8DAC0DB81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5694" y="5250300"/>
              <a:ext cx="97720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79FC039-8B54-6C8B-096C-05291766187A}"/>
              </a:ext>
            </a:extLst>
          </p:cNvPr>
          <p:cNvSpPr/>
          <p:nvPr/>
        </p:nvSpPr>
        <p:spPr bwMode="auto">
          <a:xfrm rot="10800000">
            <a:off x="7756829" y="1688725"/>
            <a:ext cx="256653" cy="178983"/>
          </a:xfrm>
          <a:prstGeom prst="triangle">
            <a:avLst/>
          </a:prstGeom>
          <a:solidFill>
            <a:srgbClr val="00B7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prstClr val="white"/>
              </a:solidFill>
              <a:latin typeface="Museo Sans 300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52445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658f91-c852-4147-bcbd-b3edc4df4738">
      <Terms xmlns="http://schemas.microsoft.com/office/infopath/2007/PartnerControls"/>
    </lcf76f155ced4ddcb4097134ff3c332f>
    <TaxCatchAll xmlns="c15464ad-c9ac-4348-adda-45436d6778e2" xsi:nil="true"/>
    <SharedWithUsers xmlns="c15464ad-c9ac-4348-adda-45436d6778e2">
      <UserInfo>
        <DisplayName>Michelle Gibbons - AIM</DisplayName>
        <AccountId>19</AccountId>
        <AccountType/>
      </UserInfo>
      <UserInfo>
        <DisplayName>Donata Cagnato - AIM</DisplayName>
        <AccountId>1019</AccountId>
        <AccountType/>
      </UserInfo>
      <UserInfo>
        <DisplayName>Marianne Dehousse - AIM</DisplayName>
        <AccountId>26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CBE1DEAABC3D49AA3CC9D135D8DE1A" ma:contentTypeVersion="18" ma:contentTypeDescription="Create a new document." ma:contentTypeScope="" ma:versionID="05b6e45a6ce567cf212c5ff4999f7171">
  <xsd:schema xmlns:xsd="http://www.w3.org/2001/XMLSchema" xmlns:xs="http://www.w3.org/2001/XMLSchema" xmlns:p="http://schemas.microsoft.com/office/2006/metadata/properties" xmlns:ns2="6e658f91-c852-4147-bcbd-b3edc4df4738" xmlns:ns3="c15464ad-c9ac-4348-adda-45436d6778e2" targetNamespace="http://schemas.microsoft.com/office/2006/metadata/properties" ma:root="true" ma:fieldsID="c8b9de9372ad18324751008d88af5330" ns2:_="" ns3:_="">
    <xsd:import namespace="6e658f91-c852-4147-bcbd-b3edc4df4738"/>
    <xsd:import namespace="c15464ad-c9ac-4348-adda-45436d6778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58f91-c852-4147-bcbd-b3edc4df47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5e7490-59ec-41a9-b086-b41ffc389d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464ad-c9ac-4348-adda-45436d6778e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5afeaf-1dcf-431a-924f-788d3caad313}" ma:internalName="TaxCatchAll" ma:showField="CatchAllData" ma:web="c15464ad-c9ac-4348-adda-45436d6778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410907-78C5-405D-BBFB-7C2AA4B473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65BBDB-13C0-4320-99DA-C837611D2732}">
  <ds:schemaRefs>
    <ds:schemaRef ds:uri="6e658f91-c852-4147-bcbd-b3edc4df4738"/>
    <ds:schemaRef ds:uri="c15464ad-c9ac-4348-adda-45436d6778e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83C304D-3101-41DF-80DF-A5C81D065C7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Grand écran</PresentationFormat>
  <Slides>8</Slides>
  <Notes>2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FMCG  Industry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DATA POINTS FOR AIM MEMBER USE</dc:title>
  <dc:creator>Tiago Cascais</dc:creator>
  <cp:revision>9</cp:revision>
  <dcterms:created xsi:type="dcterms:W3CDTF">2024-05-07T16:00:22Z</dcterms:created>
  <dcterms:modified xsi:type="dcterms:W3CDTF">2024-06-26T11:24:58Z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0x01010010CBE1DEAABC3D49AA3CC9D135D8DE1A</vt:lpwstr>
  </property>
  <property fmtid="{D5CDD505-2E9C-101B-9397-08002B2CF9AE}" pid="3" name="Created">
    <vt:filetime>2024-04-24T00:00:00Z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2024-05-07T00:00:00Z</vt:filetime>
  </property>
  <property fmtid="{D5CDD505-2E9C-101B-9397-08002B2CF9AE}" pid="6" name="Producer">
    <vt:lpwstr>Adobe PDF Library 24.2.207</vt:lpwstr>
  </property>
  <property fmtid="{D5CDD505-2E9C-101B-9397-08002B2CF9AE}" pid="7" name="MediaServiceImageTags">
    <vt:lpwstr/>
  </property>
</Properties>
</file>