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9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2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5380" y="1965960"/>
            <a:ext cx="623315" cy="40995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5380" y="4142232"/>
            <a:ext cx="623315" cy="3398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10448" y="236782"/>
            <a:ext cx="11075670" cy="584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B7F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25252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44F54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9936" y="6284976"/>
            <a:ext cx="934211" cy="41908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B7F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25252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44F54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9936" y="6284976"/>
            <a:ext cx="934211" cy="41908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96468" y="1168908"/>
            <a:ext cx="4800600" cy="441959"/>
          </a:xfrm>
          <a:custGeom>
            <a:avLst/>
            <a:gdLst/>
            <a:ahLst/>
            <a:cxnLst/>
            <a:rect l="l" t="t" r="r" b="b"/>
            <a:pathLst>
              <a:path w="4800600" h="441959">
                <a:moveTo>
                  <a:pt x="4800600" y="0"/>
                </a:moveTo>
                <a:lnTo>
                  <a:pt x="0" y="0"/>
                </a:lnTo>
                <a:lnTo>
                  <a:pt x="0" y="441959"/>
                </a:lnTo>
              </a:path>
            </a:pathLst>
          </a:custGeom>
          <a:ln w="1269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686805" y="1169669"/>
            <a:ext cx="819150" cy="0"/>
          </a:xfrm>
          <a:custGeom>
            <a:avLst/>
            <a:gdLst/>
            <a:ahLst/>
            <a:cxnLst/>
            <a:rect l="l" t="t" r="r" b="b"/>
            <a:pathLst>
              <a:path w="819150">
                <a:moveTo>
                  <a:pt x="819150" y="0"/>
                </a:moveTo>
                <a:lnTo>
                  <a:pt x="0" y="0"/>
                </a:lnTo>
              </a:path>
            </a:pathLst>
          </a:custGeom>
          <a:ln w="107950">
            <a:solidFill>
              <a:srgbClr val="D6D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694931" y="1168908"/>
            <a:ext cx="4800600" cy="441959"/>
          </a:xfrm>
          <a:custGeom>
            <a:avLst/>
            <a:gdLst/>
            <a:ahLst/>
            <a:cxnLst/>
            <a:rect l="l" t="t" r="r" b="b"/>
            <a:pathLst>
              <a:path w="4800600" h="441959">
                <a:moveTo>
                  <a:pt x="0" y="0"/>
                </a:moveTo>
                <a:lnTo>
                  <a:pt x="4800600" y="0"/>
                </a:lnTo>
                <a:lnTo>
                  <a:pt x="4800600" y="441959"/>
                </a:lnTo>
              </a:path>
            </a:pathLst>
          </a:custGeom>
          <a:ln w="1269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B7F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1860" y="1358900"/>
            <a:ext cx="5104765" cy="468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174738" y="1249875"/>
            <a:ext cx="5161128" cy="47978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25252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44F54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B7F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44F54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B7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93079" y="0"/>
            <a:ext cx="6598932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44F54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4887" y="128111"/>
            <a:ext cx="11780828" cy="8362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B7F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55861" y="2217302"/>
            <a:ext cx="7004050" cy="3378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25252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49964" y="6456877"/>
            <a:ext cx="284479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444F54"/>
                </a:solidFill>
                <a:latin typeface="Verdana"/>
                <a:cs typeface="Verdana"/>
              </a:defRPr>
            </a:lvl1pPr>
          </a:lstStyle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commission/presscorner/detail/en/inf_24_5223" TargetMode="External"/><Relationship Id="rId2" Type="http://schemas.openxmlformats.org/officeDocument/2006/relationships/hyperlink" Target="https://ec.europa.eu/commission/presscorner/detail/en/inf_25_50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rt.eu/wp-content/uploads/2024/02/Single-Market-Compendium-of-obstacles-21-Feb-2024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brandaim@aim.be" TargetMode="External"/><Relationship Id="rId3" Type="http://schemas.openxmlformats.org/officeDocument/2006/relationships/hyperlink" Target="https://twitter.com/AIMbrands" TargetMode="External"/><Relationship Id="rId7" Type="http://schemas.openxmlformats.org/officeDocument/2006/relationships/hyperlink" Target="http://www.aim.be/" TargetMode="External"/><Relationship Id="rId12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2.png"/><Relationship Id="rId5" Type="http://schemas.openxmlformats.org/officeDocument/2006/relationships/hyperlink" Target="https://www.linkedin.com/company/aim---european-brands-association" TargetMode="External"/><Relationship Id="rId10" Type="http://schemas.openxmlformats.org/officeDocument/2006/relationships/image" Target="../media/image11.png"/><Relationship Id="rId4" Type="http://schemas.openxmlformats.org/officeDocument/2006/relationships/image" Target="../media/image8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1519" y="1179576"/>
            <a:ext cx="2938271" cy="131825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2205989" y="2914650"/>
            <a:ext cx="0" cy="3144520"/>
          </a:xfrm>
          <a:custGeom>
            <a:avLst/>
            <a:gdLst/>
            <a:ahLst/>
            <a:cxnLst/>
            <a:rect l="l" t="t" r="r" b="b"/>
            <a:pathLst>
              <a:path h="3144520">
                <a:moveTo>
                  <a:pt x="0" y="0"/>
                </a:moveTo>
                <a:lnTo>
                  <a:pt x="0" y="3144126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03620" y="0"/>
            <a:ext cx="6088392" cy="68580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548698" y="3352318"/>
            <a:ext cx="2896235" cy="2761653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Examples</a:t>
            </a:r>
            <a:r>
              <a:rPr sz="32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legitimate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reasons</a:t>
            </a:r>
            <a:r>
              <a:rPr sz="32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supply</a:t>
            </a:r>
            <a:r>
              <a:rPr sz="320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variations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EU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Single Market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7774" rIns="0" bIns="0" rtlCol="0">
            <a:spAutoFit/>
          </a:bodyPr>
          <a:lstStyle/>
          <a:p>
            <a:pPr marL="2434590">
              <a:lnSpc>
                <a:spcPct val="100000"/>
              </a:lnSpc>
              <a:spcBef>
                <a:spcPts val="100"/>
              </a:spcBef>
            </a:pPr>
            <a:r>
              <a:rPr spc="-90" dirty="0"/>
              <a:t>Legal</a:t>
            </a:r>
            <a:r>
              <a:rPr spc="-225" dirty="0"/>
              <a:t> </a:t>
            </a:r>
            <a:r>
              <a:rPr spc="-60" dirty="0"/>
              <a:t>and</a:t>
            </a:r>
            <a:r>
              <a:rPr spc="-215" dirty="0"/>
              <a:t> </a:t>
            </a:r>
            <a:r>
              <a:rPr spc="-100" dirty="0"/>
              <a:t>economic</a:t>
            </a:r>
            <a:r>
              <a:rPr spc="-240" dirty="0"/>
              <a:t> </a:t>
            </a:r>
            <a:r>
              <a:rPr spc="-65" dirty="0"/>
              <a:t>context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spc="-20" dirty="0"/>
              <a:t> </a:t>
            </a:r>
            <a:r>
              <a:rPr dirty="0"/>
              <a:t>EU</a:t>
            </a:r>
            <a:r>
              <a:rPr spc="-20" dirty="0"/>
              <a:t> </a:t>
            </a:r>
            <a:r>
              <a:rPr dirty="0"/>
              <a:t>Treaty’s</a:t>
            </a:r>
            <a:r>
              <a:rPr spc="-35" dirty="0"/>
              <a:t> </a:t>
            </a:r>
            <a:r>
              <a:rPr dirty="0"/>
              <a:t>rules</a:t>
            </a:r>
            <a:r>
              <a:rPr spc="-10" dirty="0"/>
              <a:t> </a:t>
            </a:r>
            <a:r>
              <a:rPr dirty="0"/>
              <a:t>on</a:t>
            </a:r>
            <a:r>
              <a:rPr spc="-25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Single</a:t>
            </a:r>
            <a:r>
              <a:rPr spc="-10" dirty="0"/>
              <a:t> </a:t>
            </a:r>
            <a:r>
              <a:rPr dirty="0"/>
              <a:t>Market</a:t>
            </a:r>
            <a:r>
              <a:rPr spc="-30" dirty="0"/>
              <a:t> </a:t>
            </a:r>
            <a:r>
              <a:rPr dirty="0"/>
              <a:t>aim</a:t>
            </a:r>
            <a:r>
              <a:rPr spc="-25" dirty="0"/>
              <a:t> to </a:t>
            </a:r>
            <a:r>
              <a:rPr dirty="0"/>
              <a:t>harmonise</a:t>
            </a:r>
            <a:r>
              <a:rPr spc="-55" dirty="0"/>
              <a:t> </a:t>
            </a:r>
            <a:r>
              <a:rPr dirty="0"/>
              <a:t>regulations</a:t>
            </a:r>
            <a:r>
              <a:rPr spc="-45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remove</a:t>
            </a:r>
            <a:r>
              <a:rPr spc="-55" dirty="0"/>
              <a:t> </a:t>
            </a:r>
            <a:r>
              <a:rPr dirty="0"/>
              <a:t>regulatory</a:t>
            </a:r>
            <a:r>
              <a:rPr spc="-60" dirty="0"/>
              <a:t> </a:t>
            </a:r>
            <a:r>
              <a:rPr spc="-10" dirty="0"/>
              <a:t>barriers </a:t>
            </a:r>
            <a:r>
              <a:rPr dirty="0"/>
              <a:t>to</a:t>
            </a:r>
            <a:r>
              <a:rPr spc="-45" dirty="0"/>
              <a:t> </a:t>
            </a:r>
            <a:r>
              <a:rPr dirty="0"/>
              <a:t>free</a:t>
            </a:r>
            <a:r>
              <a:rPr spc="-50" dirty="0"/>
              <a:t> </a:t>
            </a:r>
            <a:r>
              <a:rPr dirty="0"/>
              <a:t>circulation,</a:t>
            </a:r>
            <a:r>
              <a:rPr spc="-25" dirty="0"/>
              <a:t> </a:t>
            </a:r>
            <a:r>
              <a:rPr dirty="0"/>
              <a:t>while</a:t>
            </a:r>
            <a:r>
              <a:rPr spc="-35" dirty="0"/>
              <a:t> </a:t>
            </a:r>
            <a:r>
              <a:rPr dirty="0"/>
              <a:t>protecting</a:t>
            </a:r>
            <a:r>
              <a:rPr spc="-3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respecting</a:t>
            </a:r>
            <a:r>
              <a:rPr spc="-40" dirty="0"/>
              <a:t> </a:t>
            </a:r>
            <a:r>
              <a:rPr spc="-25" dirty="0"/>
              <a:t>the </a:t>
            </a:r>
            <a:r>
              <a:rPr b="1" dirty="0">
                <a:latin typeface="Calibri"/>
                <a:cs typeface="Calibri"/>
              </a:rPr>
              <a:t>fundamental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freedom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of all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businesses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to </a:t>
            </a:r>
            <a:r>
              <a:rPr b="1" spc="-20" dirty="0">
                <a:latin typeface="Calibri"/>
                <a:cs typeface="Calibri"/>
              </a:rPr>
              <a:t>make </a:t>
            </a:r>
            <a:r>
              <a:rPr b="1" dirty="0">
                <a:latin typeface="Calibri"/>
                <a:cs typeface="Calibri"/>
              </a:rPr>
              <a:t>independent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decisions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about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their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operations, </a:t>
            </a:r>
            <a:r>
              <a:rPr b="1" dirty="0">
                <a:latin typeface="Calibri"/>
                <a:cs typeface="Calibri"/>
              </a:rPr>
              <a:t>including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pricing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policies,</a:t>
            </a:r>
            <a:r>
              <a:rPr b="1" spc="-1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within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the</a:t>
            </a:r>
            <a:r>
              <a:rPr b="1" spc="-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bounds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spc="-25" dirty="0">
                <a:latin typeface="Calibri"/>
                <a:cs typeface="Calibri"/>
              </a:rPr>
              <a:t>of </a:t>
            </a:r>
            <a:r>
              <a:rPr b="1" dirty="0">
                <a:latin typeface="Calibri"/>
                <a:cs typeface="Calibri"/>
              </a:rPr>
              <a:t>competition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spc="-20" dirty="0">
                <a:latin typeface="Calibri"/>
                <a:cs typeface="Calibri"/>
              </a:rPr>
              <a:t>law.</a:t>
            </a:r>
          </a:p>
          <a:p>
            <a:pPr marL="12700" marR="5080" indent="-635">
              <a:lnSpc>
                <a:spcPct val="100000"/>
              </a:lnSpc>
              <a:spcBef>
                <a:spcPts val="2160"/>
              </a:spcBef>
              <a:buFont typeface="Arial"/>
              <a:buChar char="•"/>
              <a:tabLst>
                <a:tab pos="12700" algn="l"/>
                <a:tab pos="142875" algn="l"/>
              </a:tabLst>
            </a:pPr>
            <a:r>
              <a:rPr b="1" dirty="0">
                <a:latin typeface="Calibri"/>
                <a:cs typeface="Calibri"/>
              </a:rPr>
              <a:t>	Fundamental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freedom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of</a:t>
            </a:r>
            <a:r>
              <a:rPr b="1" spc="-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business</a:t>
            </a:r>
            <a:r>
              <a:rPr b="1" spc="-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operations: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spc="-25" dirty="0"/>
              <a:t>The </a:t>
            </a:r>
            <a:r>
              <a:rPr dirty="0"/>
              <a:t>right</a:t>
            </a:r>
            <a:r>
              <a:rPr spc="-3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businesses</a:t>
            </a:r>
            <a:r>
              <a:rPr spc="-50" dirty="0"/>
              <a:t> </a:t>
            </a:r>
            <a:r>
              <a:rPr dirty="0"/>
              <a:t>to</a:t>
            </a:r>
            <a:r>
              <a:rPr spc="-45" dirty="0"/>
              <a:t> </a:t>
            </a:r>
            <a:r>
              <a:rPr dirty="0"/>
              <a:t>choose</a:t>
            </a:r>
            <a:r>
              <a:rPr spc="-25" dirty="0"/>
              <a:t> </a:t>
            </a:r>
            <a:r>
              <a:rPr dirty="0"/>
              <a:t>what,</a:t>
            </a:r>
            <a:r>
              <a:rPr spc="-35" dirty="0"/>
              <a:t> </a:t>
            </a:r>
            <a:r>
              <a:rPr dirty="0"/>
              <a:t>where,</a:t>
            </a:r>
            <a:r>
              <a:rPr spc="-25" dirty="0"/>
              <a:t> </a:t>
            </a:r>
            <a:r>
              <a:rPr dirty="0"/>
              <a:t>with</a:t>
            </a:r>
            <a:r>
              <a:rPr spc="-30" dirty="0"/>
              <a:t> </a:t>
            </a:r>
            <a:r>
              <a:rPr spc="-20" dirty="0"/>
              <a:t>whom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under</a:t>
            </a:r>
            <a:r>
              <a:rPr spc="-40" dirty="0"/>
              <a:t> </a:t>
            </a:r>
            <a:r>
              <a:rPr dirty="0"/>
              <a:t>what</a:t>
            </a:r>
            <a:r>
              <a:rPr spc="-45" dirty="0"/>
              <a:t> </a:t>
            </a:r>
            <a:r>
              <a:rPr dirty="0"/>
              <a:t>conditions</a:t>
            </a:r>
            <a:r>
              <a:rPr spc="-20" dirty="0"/>
              <a:t> </a:t>
            </a:r>
            <a:r>
              <a:rPr dirty="0"/>
              <a:t>they</a:t>
            </a:r>
            <a:r>
              <a:rPr spc="-40" dirty="0"/>
              <a:t> </a:t>
            </a:r>
            <a:r>
              <a:rPr dirty="0"/>
              <a:t>operate,</a:t>
            </a:r>
            <a:r>
              <a:rPr spc="-30" dirty="0"/>
              <a:t> </a:t>
            </a:r>
            <a:r>
              <a:rPr spc="-10" dirty="0"/>
              <a:t>including </a:t>
            </a:r>
            <a:r>
              <a:rPr dirty="0"/>
              <a:t>pricing,</a:t>
            </a:r>
            <a:r>
              <a:rPr spc="-20" dirty="0"/>
              <a:t> </a:t>
            </a:r>
            <a:r>
              <a:rPr dirty="0"/>
              <a:t>is</a:t>
            </a:r>
            <a:r>
              <a:rPr spc="-30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dirty="0"/>
              <a:t>cornerstone</a:t>
            </a:r>
            <a:r>
              <a:rPr spc="-20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EU’s</a:t>
            </a:r>
            <a:r>
              <a:rPr spc="-35" dirty="0"/>
              <a:t> </a:t>
            </a:r>
            <a:r>
              <a:rPr dirty="0"/>
              <a:t>free</a:t>
            </a:r>
            <a:r>
              <a:rPr spc="-30" dirty="0"/>
              <a:t> </a:t>
            </a:r>
            <a:r>
              <a:rPr spc="-10" dirty="0"/>
              <a:t>economy </a:t>
            </a:r>
            <a:r>
              <a:rPr dirty="0"/>
              <a:t>model.</a:t>
            </a:r>
            <a:r>
              <a:rPr spc="-45" dirty="0"/>
              <a:t> </a:t>
            </a:r>
            <a:r>
              <a:rPr dirty="0"/>
              <a:t>This</a:t>
            </a:r>
            <a:r>
              <a:rPr spc="-20" dirty="0"/>
              <a:t> </a:t>
            </a:r>
            <a:r>
              <a:rPr dirty="0"/>
              <a:t>principle</a:t>
            </a:r>
            <a:r>
              <a:rPr spc="-10" dirty="0"/>
              <a:t> </a:t>
            </a:r>
            <a:r>
              <a:rPr dirty="0"/>
              <a:t>is</a:t>
            </a:r>
            <a:r>
              <a:rPr spc="-25" dirty="0"/>
              <a:t> </a:t>
            </a:r>
            <a:r>
              <a:rPr dirty="0"/>
              <a:t>enshrined</a:t>
            </a:r>
            <a:r>
              <a:rPr spc="-20" dirty="0"/>
              <a:t> </a:t>
            </a:r>
            <a:r>
              <a:rPr dirty="0"/>
              <a:t>in</a:t>
            </a:r>
            <a:r>
              <a:rPr spc="-20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EU</a:t>
            </a:r>
            <a:r>
              <a:rPr spc="-35" dirty="0"/>
              <a:t> </a:t>
            </a:r>
            <a:r>
              <a:rPr dirty="0"/>
              <a:t>Treaty</a:t>
            </a:r>
            <a:r>
              <a:rPr spc="-30" dirty="0"/>
              <a:t> </a:t>
            </a:r>
            <a:r>
              <a:rPr spc="-25" dirty="0"/>
              <a:t>and </a:t>
            </a:r>
            <a:r>
              <a:rPr dirty="0"/>
              <a:t>in</a:t>
            </a:r>
            <a:r>
              <a:rPr spc="-35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constitutional</a:t>
            </a:r>
            <a:r>
              <a:rPr spc="-10" dirty="0"/>
              <a:t> </a:t>
            </a:r>
            <a:r>
              <a:rPr dirty="0"/>
              <a:t>laws</a:t>
            </a:r>
            <a:r>
              <a:rPr spc="-35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Member</a:t>
            </a:r>
            <a:r>
              <a:rPr spc="-40" dirty="0"/>
              <a:t> </a:t>
            </a:r>
            <a:r>
              <a:rPr spc="-10" dirty="0"/>
              <a:t>States. </a:t>
            </a:r>
            <a:r>
              <a:rPr dirty="0"/>
              <a:t>Upholding</a:t>
            </a:r>
            <a:r>
              <a:rPr spc="-3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principles</a:t>
            </a:r>
            <a:r>
              <a:rPr spc="-3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economic</a:t>
            </a:r>
            <a:r>
              <a:rPr spc="-45" dirty="0"/>
              <a:t> </a:t>
            </a:r>
            <a:r>
              <a:rPr dirty="0"/>
              <a:t>freedom</a:t>
            </a:r>
            <a:r>
              <a:rPr spc="-50" dirty="0"/>
              <a:t> </a:t>
            </a:r>
            <a:r>
              <a:rPr spc="-25" dirty="0"/>
              <a:t>and </a:t>
            </a:r>
            <a:r>
              <a:rPr dirty="0"/>
              <a:t>free</a:t>
            </a:r>
            <a:r>
              <a:rPr spc="-30" dirty="0"/>
              <a:t> </a:t>
            </a:r>
            <a:r>
              <a:rPr dirty="0"/>
              <a:t>competition</a:t>
            </a:r>
            <a:r>
              <a:rPr spc="-10" dirty="0"/>
              <a:t> </a:t>
            </a:r>
            <a:r>
              <a:rPr dirty="0"/>
              <a:t>is</a:t>
            </a:r>
            <a:r>
              <a:rPr spc="-20" dirty="0"/>
              <a:t> </a:t>
            </a:r>
            <a:r>
              <a:rPr dirty="0"/>
              <a:t>in</a:t>
            </a:r>
            <a:r>
              <a:rPr spc="-35" dirty="0"/>
              <a:t> </a:t>
            </a:r>
            <a:r>
              <a:rPr dirty="0"/>
              <a:t>line</a:t>
            </a:r>
            <a:r>
              <a:rPr spc="-10" dirty="0"/>
              <a:t> </a:t>
            </a:r>
            <a:r>
              <a:rPr dirty="0"/>
              <a:t>with</a:t>
            </a:r>
            <a:r>
              <a:rPr spc="-2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EU’s</a:t>
            </a:r>
            <a:r>
              <a:rPr spc="-30" dirty="0"/>
              <a:t> </a:t>
            </a:r>
            <a:r>
              <a:rPr dirty="0"/>
              <a:t>core</a:t>
            </a:r>
            <a:r>
              <a:rPr spc="-10" dirty="0"/>
              <a:t> values </a:t>
            </a:r>
            <a:r>
              <a:rPr dirty="0"/>
              <a:t>and</a:t>
            </a:r>
            <a:r>
              <a:rPr spc="-25" dirty="0"/>
              <a:t> </a:t>
            </a:r>
            <a:r>
              <a:rPr spc="-10" dirty="0"/>
              <a:t>long-</a:t>
            </a:r>
            <a:r>
              <a:rPr dirty="0"/>
              <a:t>term</a:t>
            </a:r>
            <a:r>
              <a:rPr spc="-30" dirty="0"/>
              <a:t> </a:t>
            </a:r>
            <a:r>
              <a:rPr dirty="0"/>
              <a:t>strategic</a:t>
            </a:r>
            <a:r>
              <a:rPr spc="-25" dirty="0"/>
              <a:t> </a:t>
            </a:r>
            <a:r>
              <a:rPr spc="-10" dirty="0"/>
              <a:t>objectives.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1724" rIns="0" bIns="0" rtlCol="0">
            <a:spAutoFit/>
          </a:bodyPr>
          <a:lstStyle/>
          <a:p>
            <a:pPr marL="83185" marR="5080" indent="13081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14629" algn="l"/>
              </a:tabLst>
            </a:pPr>
            <a:r>
              <a:rPr dirty="0">
                <a:solidFill>
                  <a:srgbClr val="000000"/>
                </a:solidFill>
              </a:rPr>
              <a:t>Respect</a:t>
            </a:r>
            <a:r>
              <a:rPr spc="-4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of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competition</a:t>
            </a:r>
            <a:r>
              <a:rPr spc="-5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law: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As</a:t>
            </a:r>
            <a:r>
              <a:rPr b="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long</a:t>
            </a:r>
            <a:r>
              <a:rPr b="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as</a:t>
            </a:r>
            <a:r>
              <a:rPr b="0" spc="-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businesses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operate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within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boundaries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set</a:t>
            </a:r>
            <a:r>
              <a:rPr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by</a:t>
            </a:r>
            <a:r>
              <a:rPr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competition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law,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which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prevents</a:t>
            </a:r>
            <a:r>
              <a:rPr b="0" spc="-6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monopolistic</a:t>
            </a:r>
            <a:r>
              <a:rPr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practices</a:t>
            </a:r>
            <a:r>
              <a:rPr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ensures</a:t>
            </a:r>
            <a:r>
              <a:rPr b="0" spc="5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fair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competition,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they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should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be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free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from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undue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regulatory</a:t>
            </a:r>
            <a:r>
              <a:rPr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interference.</a:t>
            </a:r>
          </a:p>
          <a:p>
            <a:pPr marL="83185" marR="45085" indent="130810">
              <a:lnSpc>
                <a:spcPct val="100000"/>
              </a:lnSpc>
              <a:spcBef>
                <a:spcPts val="2160"/>
              </a:spcBef>
              <a:buFont typeface="Arial"/>
              <a:buChar char="•"/>
              <a:tabLst>
                <a:tab pos="214629" algn="l"/>
              </a:tabLst>
            </a:pPr>
            <a:r>
              <a:rPr dirty="0">
                <a:solidFill>
                  <a:srgbClr val="000000"/>
                </a:solidFill>
              </a:rPr>
              <a:t>Economic</a:t>
            </a:r>
            <a:r>
              <a:rPr spc="-4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efficiency</a:t>
            </a:r>
            <a:r>
              <a:rPr spc="-4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and</a:t>
            </a:r>
            <a:r>
              <a:rPr spc="-3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innovation:</a:t>
            </a:r>
            <a:r>
              <a:rPr spc="-55" dirty="0">
                <a:solidFill>
                  <a:srgbClr val="000000"/>
                </a:solidFill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Allowing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businesses</a:t>
            </a:r>
            <a:r>
              <a:rPr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freedom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to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operate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compete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fosters</a:t>
            </a:r>
            <a:r>
              <a:rPr b="0" spc="-7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economic</a:t>
            </a:r>
            <a:r>
              <a:rPr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efficiency,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innovation</a:t>
            </a:r>
            <a:r>
              <a:rPr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consumer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choice,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which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are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essential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dynamic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resilient economy.</a:t>
            </a:r>
          </a:p>
          <a:p>
            <a:pPr marL="83185" marR="34290" indent="-635">
              <a:lnSpc>
                <a:spcPct val="100000"/>
              </a:lnSpc>
              <a:spcBef>
                <a:spcPts val="2160"/>
              </a:spcBef>
              <a:buFont typeface="Arial"/>
              <a:buChar char="•"/>
              <a:tabLst>
                <a:tab pos="83820" algn="l"/>
                <a:tab pos="213995" algn="l"/>
              </a:tabLst>
            </a:pPr>
            <a:r>
              <a:rPr dirty="0">
                <a:solidFill>
                  <a:srgbClr val="000000"/>
                </a:solidFill>
              </a:rPr>
              <a:t>	The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Single</a:t>
            </a:r>
            <a:r>
              <a:rPr spc="-4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Market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needs</a:t>
            </a:r>
            <a:r>
              <a:rPr spc="-5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more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competitiveness</a:t>
            </a:r>
            <a:r>
              <a:rPr spc="-25" dirty="0">
                <a:solidFill>
                  <a:srgbClr val="000000"/>
                </a:solidFill>
              </a:rPr>
              <a:t> and </a:t>
            </a:r>
            <a:r>
              <a:rPr dirty="0">
                <a:solidFill>
                  <a:srgbClr val="000000"/>
                </a:solidFill>
              </a:rPr>
              <a:t>fairness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r>
              <a:rPr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fair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evidence-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based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approach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to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the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Single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Market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requires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focus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on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level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playing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field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all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market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participants,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which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will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greatly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help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them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to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become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more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competitive.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3047" rIns="0" bIns="0" rtlCol="0">
            <a:spAutoFit/>
          </a:bodyPr>
          <a:lstStyle/>
          <a:p>
            <a:pPr marL="675640">
              <a:lnSpc>
                <a:spcPct val="100000"/>
              </a:lnSpc>
              <a:spcBef>
                <a:spcPts val="95"/>
              </a:spcBef>
            </a:pPr>
            <a:r>
              <a:rPr sz="2800" spc="-90" dirty="0"/>
              <a:t>Key</a:t>
            </a:r>
            <a:r>
              <a:rPr sz="2800" spc="-180" dirty="0"/>
              <a:t> </a:t>
            </a:r>
            <a:r>
              <a:rPr sz="2800" spc="-100" dirty="0"/>
              <a:t>drivers</a:t>
            </a:r>
            <a:r>
              <a:rPr sz="2800" spc="-175" dirty="0"/>
              <a:t> </a:t>
            </a:r>
            <a:r>
              <a:rPr sz="2800" spc="-70" dirty="0"/>
              <a:t>of</a:t>
            </a:r>
            <a:r>
              <a:rPr sz="2800" spc="-170" dirty="0"/>
              <a:t> </a:t>
            </a:r>
            <a:r>
              <a:rPr sz="2800" spc="-105" dirty="0"/>
              <a:t>supply</a:t>
            </a:r>
            <a:r>
              <a:rPr sz="2800" spc="-155" dirty="0"/>
              <a:t> </a:t>
            </a:r>
            <a:r>
              <a:rPr sz="2800" spc="-95" dirty="0"/>
              <a:t>chain</a:t>
            </a:r>
            <a:r>
              <a:rPr sz="2800" spc="-165" dirty="0"/>
              <a:t> </a:t>
            </a:r>
            <a:r>
              <a:rPr sz="2800" spc="-90" dirty="0"/>
              <a:t>and</a:t>
            </a:r>
            <a:r>
              <a:rPr sz="2800" spc="-160" dirty="0"/>
              <a:t> </a:t>
            </a:r>
            <a:r>
              <a:rPr sz="2800" spc="-95" dirty="0"/>
              <a:t>retail</a:t>
            </a:r>
            <a:r>
              <a:rPr sz="2800" spc="-185" dirty="0"/>
              <a:t> </a:t>
            </a:r>
            <a:r>
              <a:rPr sz="2800" spc="-105" dirty="0"/>
              <a:t>market</a:t>
            </a:r>
            <a:r>
              <a:rPr sz="2800" spc="-185" dirty="0"/>
              <a:t> </a:t>
            </a:r>
            <a:r>
              <a:rPr sz="2800" spc="-30" dirty="0"/>
              <a:t>dynamics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911860" y="1358900"/>
            <a:ext cx="5029835" cy="484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876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Efficient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supply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chains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are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built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on</a:t>
            </a:r>
            <a:r>
              <a:rPr sz="1800" b="1" spc="-10" dirty="0">
                <a:latin typeface="Calibri"/>
                <a:cs typeface="Calibri"/>
              </a:rPr>
              <a:t> planning</a:t>
            </a:r>
            <a:r>
              <a:rPr sz="1800" spc="-10" dirty="0">
                <a:latin typeface="Calibri"/>
                <a:cs typeface="Calibri"/>
              </a:rPr>
              <a:t>, </a:t>
            </a:r>
            <a:r>
              <a:rPr sz="1800" dirty="0">
                <a:latin typeface="Calibri"/>
                <a:cs typeface="Calibri"/>
              </a:rPr>
              <a:t>depending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relevant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history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details </a:t>
            </a:r>
            <a:r>
              <a:rPr sz="1800" dirty="0">
                <a:latin typeface="Calibri"/>
                <a:cs typeface="Calibri"/>
              </a:rPr>
              <a:t>pertaining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orders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long-</a:t>
            </a:r>
            <a:r>
              <a:rPr sz="1800" dirty="0">
                <a:latin typeface="Calibri"/>
                <a:cs typeface="Calibri"/>
              </a:rPr>
              <a:t>term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customers.</a:t>
            </a:r>
            <a:endParaRPr sz="1800">
              <a:latin typeface="Calibri"/>
              <a:cs typeface="Calibri"/>
            </a:endParaRPr>
          </a:p>
          <a:p>
            <a:pPr marL="299085" marR="156210" indent="-28702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Planning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essential,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allows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companies</a:t>
            </a:r>
            <a:r>
              <a:rPr sz="1800" spc="-25" dirty="0">
                <a:latin typeface="Calibri"/>
                <a:cs typeface="Calibri"/>
              </a:rPr>
              <a:t> to </a:t>
            </a:r>
            <a:r>
              <a:rPr sz="1800" dirty="0">
                <a:latin typeface="Calibri"/>
                <a:cs typeface="Calibri"/>
              </a:rPr>
              <a:t>organise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sourcing,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production,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sales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and </a:t>
            </a:r>
            <a:r>
              <a:rPr sz="1800" dirty="0">
                <a:latin typeface="Calibri"/>
                <a:cs typeface="Calibri"/>
              </a:rPr>
              <a:t>distribution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flows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define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manpower </a:t>
            </a:r>
            <a:r>
              <a:rPr sz="1800" dirty="0">
                <a:latin typeface="Calibri"/>
                <a:cs typeface="Calibri"/>
              </a:rPr>
              <a:t>required.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new,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unexpected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demand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requires </a:t>
            </a:r>
            <a:r>
              <a:rPr sz="1800" dirty="0">
                <a:latin typeface="Calibri"/>
                <a:cs typeface="Calibri"/>
              </a:rPr>
              <a:t>additional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time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organisation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likely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to </a:t>
            </a:r>
            <a:r>
              <a:rPr sz="1800" dirty="0">
                <a:latin typeface="Calibri"/>
                <a:cs typeface="Calibri"/>
              </a:rPr>
              <a:t>disrupt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these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flows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were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planned.</a:t>
            </a:r>
            <a:endParaRPr sz="1800">
              <a:latin typeface="Calibri"/>
              <a:cs typeface="Calibri"/>
            </a:endParaRPr>
          </a:p>
          <a:p>
            <a:pPr marL="299085" marR="955040" indent="-287020" algn="just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Also,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management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manufacturing </a:t>
            </a:r>
            <a:r>
              <a:rPr sz="1800" dirty="0">
                <a:latin typeface="Calibri"/>
                <a:cs typeface="Calibri"/>
              </a:rPr>
              <a:t>operations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heavily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relies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manpower’s </a:t>
            </a:r>
            <a:r>
              <a:rPr sz="1800" dirty="0">
                <a:latin typeface="Calibri"/>
                <a:cs typeface="Calibri"/>
              </a:rPr>
              <a:t>availability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qualifications.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160"/>
              </a:spcBef>
            </a:pPr>
            <a:r>
              <a:rPr sz="1800" b="1" dirty="0">
                <a:latin typeface="Calibri"/>
                <a:cs typeface="Calibri"/>
              </a:rPr>
              <a:t>Markets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are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local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due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to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historical,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cultural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spc="-25" dirty="0">
                <a:latin typeface="Calibri"/>
                <a:cs typeface="Calibri"/>
              </a:rPr>
              <a:t>and </a:t>
            </a:r>
            <a:r>
              <a:rPr sz="1800" b="1" dirty="0">
                <a:latin typeface="Calibri"/>
                <a:cs typeface="Calibri"/>
              </a:rPr>
              <a:t>socio-economic</a:t>
            </a:r>
            <a:r>
              <a:rPr sz="1800" b="1" spc="-8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differences</a:t>
            </a:r>
            <a:r>
              <a:rPr sz="1800" dirty="0">
                <a:latin typeface="Calibri"/>
                <a:cs typeface="Calibri"/>
              </a:rPr>
              <a:t>.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They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therefore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differ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per </a:t>
            </a:r>
            <a:r>
              <a:rPr sz="1800" dirty="0">
                <a:latin typeface="Calibri"/>
                <a:cs typeface="Calibri"/>
              </a:rPr>
              <a:t>consumer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well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region,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within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across countries.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21647" rIns="0" bIns="0" rtlCol="0">
            <a:spAutoFit/>
          </a:bodyPr>
          <a:lstStyle/>
          <a:p>
            <a:pPr marL="83820" marR="508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0000"/>
                </a:solidFill>
              </a:rPr>
              <a:t>Differences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in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</a:t>
            </a:r>
            <a:r>
              <a:rPr spc="-3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store’s</a:t>
            </a:r>
            <a:r>
              <a:rPr spc="-5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assortment</a:t>
            </a:r>
            <a:r>
              <a:rPr spc="-4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are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influenced</a:t>
            </a:r>
            <a:r>
              <a:rPr spc="-20" dirty="0">
                <a:solidFill>
                  <a:srgbClr val="000000"/>
                </a:solidFill>
              </a:rPr>
              <a:t> </a:t>
            </a:r>
            <a:r>
              <a:rPr spc="-25" dirty="0">
                <a:solidFill>
                  <a:srgbClr val="000000"/>
                </a:solidFill>
              </a:rPr>
              <a:t>by </a:t>
            </a:r>
            <a:r>
              <a:rPr dirty="0">
                <a:solidFill>
                  <a:srgbClr val="000000"/>
                </a:solidFill>
              </a:rPr>
              <a:t>retail</a:t>
            </a:r>
            <a:r>
              <a:rPr spc="-3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strategy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as well</a:t>
            </a:r>
            <a:r>
              <a:rPr spc="-3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as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the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nature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of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competition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 marL="83820" marR="238760">
              <a:lnSpc>
                <a:spcPct val="100000"/>
              </a:lnSpc>
            </a:pP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There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are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no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two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stores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that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have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an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 identical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assortment,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even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if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both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stores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belong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to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20" dirty="0">
                <a:solidFill>
                  <a:srgbClr val="000000"/>
                </a:solidFill>
                <a:latin typeface="Calibri"/>
                <a:cs typeface="Calibri"/>
              </a:rPr>
              <a:t>same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retailer.</a:t>
            </a:r>
          </a:p>
          <a:p>
            <a:pPr marL="83820" marR="270510">
              <a:lnSpc>
                <a:spcPct val="100000"/>
              </a:lnSpc>
              <a:spcBef>
                <a:spcPts val="2160"/>
              </a:spcBef>
            </a:pPr>
            <a:r>
              <a:rPr dirty="0">
                <a:solidFill>
                  <a:srgbClr val="000000"/>
                </a:solidFill>
              </a:rPr>
              <a:t>Consumer</a:t>
            </a:r>
            <a:r>
              <a:rPr spc="-4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prices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are</a:t>
            </a:r>
            <a:r>
              <a:rPr spc="-4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set</a:t>
            </a:r>
            <a:r>
              <a:rPr spc="-3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by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retailers</a:t>
            </a:r>
            <a:r>
              <a:rPr spc="-45" dirty="0">
                <a:solidFill>
                  <a:srgbClr val="000000"/>
                </a:solidFill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depending</a:t>
            </a:r>
            <a:r>
              <a:rPr b="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on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their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business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strategy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competitive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environment’s</a:t>
            </a:r>
            <a:r>
              <a:rPr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intensity</a:t>
            </a:r>
            <a:r>
              <a:rPr b="0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(number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b="0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players,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respective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market</a:t>
            </a:r>
            <a:r>
              <a:rPr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shares),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nature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(players’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positioning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formats).</a:t>
            </a:r>
          </a:p>
          <a:p>
            <a:pPr marL="83820" marR="38735">
              <a:lnSpc>
                <a:spcPct val="100000"/>
              </a:lnSpc>
              <a:spcBef>
                <a:spcPts val="2160"/>
              </a:spcBef>
            </a:pPr>
            <a:r>
              <a:rPr dirty="0">
                <a:solidFill>
                  <a:srgbClr val="000000"/>
                </a:solidFill>
              </a:rPr>
              <a:t>Consumer</a:t>
            </a:r>
            <a:r>
              <a:rPr spc="-4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prices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are</a:t>
            </a:r>
            <a:r>
              <a:rPr spc="-4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dynamic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they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vary</a:t>
            </a:r>
            <a:r>
              <a:rPr b="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across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the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weeks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because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promotions,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but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also</a:t>
            </a:r>
            <a:r>
              <a:rPr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because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of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business</a:t>
            </a:r>
            <a:r>
              <a:rPr b="0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needs,</a:t>
            </a:r>
            <a:r>
              <a:rPr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across</a:t>
            </a:r>
            <a:r>
              <a:rPr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markets</a:t>
            </a:r>
            <a:r>
              <a:rPr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independently</a:t>
            </a:r>
            <a:r>
              <a:rPr b="0" spc="-25" dirty="0">
                <a:solidFill>
                  <a:srgbClr val="000000"/>
                </a:solidFill>
                <a:latin typeface="Calibri"/>
                <a:cs typeface="Calibri"/>
              </a:rPr>
              <a:t> of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intermediaries</a:t>
            </a:r>
            <a:r>
              <a:rPr b="0" spc="-8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(suppliers,</a:t>
            </a:r>
            <a:r>
              <a:rPr b="0" spc="-8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000000"/>
                </a:solidFill>
                <a:latin typeface="Calibri"/>
                <a:cs typeface="Calibri"/>
              </a:rPr>
              <a:t>wholesalers,</a:t>
            </a:r>
            <a:r>
              <a:rPr b="0" spc="-9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farmers).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97230" y="1169669"/>
            <a:ext cx="4800600" cy="441959"/>
          </a:xfrm>
          <a:custGeom>
            <a:avLst/>
            <a:gdLst/>
            <a:ahLst/>
            <a:cxnLst/>
            <a:rect l="l" t="t" r="r" b="b"/>
            <a:pathLst>
              <a:path w="4800600" h="441959">
                <a:moveTo>
                  <a:pt x="4800600" y="0"/>
                </a:moveTo>
                <a:lnTo>
                  <a:pt x="0" y="0"/>
                </a:lnTo>
                <a:lnTo>
                  <a:pt x="0" y="441959"/>
                </a:lnTo>
              </a:path>
            </a:pathLst>
          </a:custGeom>
          <a:ln w="2539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86805" y="1169669"/>
            <a:ext cx="819150" cy="0"/>
          </a:xfrm>
          <a:custGeom>
            <a:avLst/>
            <a:gdLst/>
            <a:ahLst/>
            <a:cxnLst/>
            <a:rect l="l" t="t" r="r" b="b"/>
            <a:pathLst>
              <a:path w="819150">
                <a:moveTo>
                  <a:pt x="819150" y="0"/>
                </a:moveTo>
                <a:lnTo>
                  <a:pt x="0" y="0"/>
                </a:lnTo>
              </a:path>
            </a:pathLst>
          </a:custGeom>
          <a:ln w="107950">
            <a:solidFill>
              <a:srgbClr val="D6D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95693" y="1169669"/>
            <a:ext cx="4800600" cy="441959"/>
          </a:xfrm>
          <a:custGeom>
            <a:avLst/>
            <a:gdLst/>
            <a:ahLst/>
            <a:cxnLst/>
            <a:rect l="l" t="t" r="r" b="b"/>
            <a:pathLst>
              <a:path w="4800600" h="441959">
                <a:moveTo>
                  <a:pt x="0" y="0"/>
                </a:moveTo>
                <a:lnTo>
                  <a:pt x="4800600" y="0"/>
                </a:lnTo>
                <a:lnTo>
                  <a:pt x="4800600" y="441959"/>
                </a:lnTo>
              </a:path>
            </a:pathLst>
          </a:custGeom>
          <a:ln w="2539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13324" y="1265174"/>
            <a:ext cx="4928235" cy="57277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93675" marR="5080" indent="-181610">
              <a:lnSpc>
                <a:spcPct val="114500"/>
              </a:lnSpc>
              <a:spcBef>
                <a:spcPts val="17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5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Credit</a:t>
            </a:r>
            <a:r>
              <a:rPr sz="1400" b="1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400" b="1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financial</a:t>
            </a:r>
            <a:r>
              <a:rPr sz="1400" b="1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integrity</a:t>
            </a:r>
            <a:r>
              <a:rPr sz="1400" b="1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/</a:t>
            </a:r>
            <a:r>
              <a:rPr sz="1400" b="1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Failure</a:t>
            </a:r>
            <a:r>
              <a:rPr sz="1400" b="1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to</a:t>
            </a:r>
            <a:r>
              <a:rPr sz="1400" b="1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meet</a:t>
            </a:r>
            <a:r>
              <a:rPr sz="1400" b="1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financial</a:t>
            </a:r>
            <a:r>
              <a:rPr sz="1400" b="1" spc="-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 credit requirements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3324" y="1895402"/>
            <a:ext cx="512953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7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Operational</a:t>
            </a:r>
            <a:r>
              <a:rPr sz="1400" b="1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constraints</a:t>
            </a:r>
            <a:r>
              <a:rPr sz="1400" b="1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/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Limited</a:t>
            </a:r>
            <a:r>
              <a:rPr sz="1400" b="1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production</a:t>
            </a:r>
            <a:r>
              <a:rPr sz="1400" b="1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capacity</a:t>
            </a:r>
            <a:r>
              <a:rPr sz="1400" b="1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b="1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shortages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70524" y="2185670"/>
            <a:ext cx="4098925" cy="57277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93675" marR="5080" indent="-181610">
              <a:lnSpc>
                <a:spcPct val="114500"/>
              </a:lnSpc>
              <a:spcBef>
                <a:spcPts val="17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28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Ordering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patterns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that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differ</a:t>
            </a:r>
            <a:r>
              <a:rPr sz="1400" spc="-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sharply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from</a:t>
            </a:r>
            <a:r>
              <a:rPr sz="1400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established forecasts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70524" y="2773935"/>
            <a:ext cx="4559300" cy="157670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93675" marR="5080" indent="-181610">
              <a:lnSpc>
                <a:spcPct val="114500"/>
              </a:lnSpc>
              <a:spcBef>
                <a:spcPts val="17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1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Additional</a:t>
            </a:r>
            <a:r>
              <a:rPr sz="14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costs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for</a:t>
            </a:r>
            <a:r>
              <a:rPr sz="14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out-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of-scope</a:t>
            </a:r>
            <a:r>
              <a:rPr sz="1400" spc="-5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distribution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(need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to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find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252525"/>
                </a:solidFill>
                <a:latin typeface="Calibri"/>
                <a:cs typeface="Calibri"/>
              </a:rPr>
              <a:t>a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transporter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to</a:t>
            </a:r>
            <a:r>
              <a:rPr sz="14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deliver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new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country)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5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Manufacturing</a:t>
            </a:r>
            <a:r>
              <a:rPr sz="14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bottlenecks</a:t>
            </a:r>
            <a:r>
              <a:rPr sz="1400" spc="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supply-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chain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disruptions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1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Unexpected</a:t>
            </a:r>
            <a:r>
              <a:rPr sz="14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surge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overall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demand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1650" spc="-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51880" y="4103678"/>
            <a:ext cx="32956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Allocation</a:t>
            </a:r>
            <a:r>
              <a:rPr sz="1400" spc="-5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policies</a:t>
            </a:r>
            <a:r>
              <a:rPr sz="1400" spc="-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based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on</a:t>
            </a:r>
            <a:r>
              <a:rPr sz="1400" spc="-5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objective</a:t>
            </a:r>
            <a:r>
              <a:rPr sz="14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criteria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3324" y="4400858"/>
            <a:ext cx="170497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7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Commercial</a:t>
            </a:r>
            <a:r>
              <a:rPr sz="1400" b="1" spc="-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reasons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70524" y="4656890"/>
            <a:ext cx="84455" cy="1354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2100"/>
              </a:lnSpc>
              <a:spcBef>
                <a:spcPts val="95"/>
              </a:spcBef>
            </a:pPr>
            <a:r>
              <a:rPr sz="1650" spc="-50" dirty="0">
                <a:solidFill>
                  <a:srgbClr val="00B7F0"/>
                </a:solidFill>
                <a:latin typeface="Verdana"/>
                <a:cs typeface="Verdana"/>
              </a:rPr>
              <a:t>l l l l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27724" y="4649880"/>
            <a:ext cx="3737610" cy="1354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20115">
              <a:lnSpc>
                <a:spcPct val="155700"/>
              </a:lnSpc>
              <a:spcBef>
                <a:spcPts val="100"/>
              </a:spcBef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Inability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to</a:t>
            </a:r>
            <a:r>
              <a:rPr sz="14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agree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on</a:t>
            </a:r>
            <a:r>
              <a:rPr sz="1400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commercial</a:t>
            </a:r>
            <a:r>
              <a:rPr sz="1400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terms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Strategic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spc="-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economic</a:t>
            </a:r>
            <a:r>
              <a:rPr sz="1400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reasons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55700"/>
              </a:lnSpc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Negative</a:t>
            </a:r>
            <a:r>
              <a:rPr sz="1400" spc="-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commercial</a:t>
            </a:r>
            <a:r>
              <a:rPr sz="1400" spc="-6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experience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spc="-6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history Incompatibility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 with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business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marketing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strategy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27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0" dirty="0"/>
              <a:t>Examples</a:t>
            </a:r>
            <a:r>
              <a:rPr sz="2400" spc="-195" dirty="0"/>
              <a:t> </a:t>
            </a:r>
            <a:r>
              <a:rPr sz="2400" spc="-75" dirty="0"/>
              <a:t>of</a:t>
            </a:r>
            <a:r>
              <a:rPr sz="2400" spc="-170" dirty="0"/>
              <a:t> </a:t>
            </a:r>
            <a:r>
              <a:rPr sz="2400" spc="-105" dirty="0"/>
              <a:t>legitimate</a:t>
            </a:r>
            <a:r>
              <a:rPr sz="2400" spc="-190" dirty="0"/>
              <a:t> </a:t>
            </a:r>
            <a:r>
              <a:rPr sz="2400" spc="-105" dirty="0"/>
              <a:t>reasons</a:t>
            </a:r>
            <a:r>
              <a:rPr sz="2400" spc="-190" dirty="0"/>
              <a:t> </a:t>
            </a:r>
            <a:r>
              <a:rPr sz="2400" spc="-80" dirty="0"/>
              <a:t>why</a:t>
            </a:r>
            <a:r>
              <a:rPr sz="2400" spc="-160" dirty="0"/>
              <a:t> </a:t>
            </a:r>
            <a:r>
              <a:rPr sz="2400" dirty="0"/>
              <a:t>a</a:t>
            </a:r>
            <a:r>
              <a:rPr sz="2400" spc="-175" dirty="0"/>
              <a:t> </a:t>
            </a:r>
            <a:r>
              <a:rPr sz="2400" spc="-100" dirty="0"/>
              <a:t>supplier</a:t>
            </a:r>
            <a:r>
              <a:rPr sz="2400" spc="-185" dirty="0"/>
              <a:t> </a:t>
            </a:r>
            <a:r>
              <a:rPr sz="2400" spc="-75" dirty="0"/>
              <a:t>may</a:t>
            </a:r>
            <a:r>
              <a:rPr sz="2400" spc="-185" dirty="0"/>
              <a:t> </a:t>
            </a:r>
            <a:r>
              <a:rPr sz="2400" spc="-70" dirty="0"/>
              <a:t>not</a:t>
            </a:r>
            <a:r>
              <a:rPr sz="2400" spc="-170" dirty="0"/>
              <a:t> </a:t>
            </a:r>
            <a:r>
              <a:rPr sz="2400" spc="-85" dirty="0"/>
              <a:t>deal</a:t>
            </a:r>
            <a:r>
              <a:rPr sz="2400" spc="-185" dirty="0"/>
              <a:t> </a:t>
            </a:r>
            <a:r>
              <a:rPr sz="2400" spc="-85" dirty="0"/>
              <a:t>with</a:t>
            </a:r>
            <a:r>
              <a:rPr sz="2400" spc="-175" dirty="0"/>
              <a:t> </a:t>
            </a:r>
            <a:r>
              <a:rPr sz="2400" dirty="0"/>
              <a:t>a</a:t>
            </a:r>
            <a:r>
              <a:rPr sz="2400" spc="-175" dirty="0"/>
              <a:t> </a:t>
            </a:r>
            <a:r>
              <a:rPr sz="2400" spc="-10" dirty="0"/>
              <a:t>buyer</a:t>
            </a:r>
            <a:endParaRPr sz="2400"/>
          </a:p>
        </p:txBody>
      </p:sp>
      <p:sp>
        <p:nvSpPr>
          <p:cNvPr id="14" name="object 14"/>
          <p:cNvSpPr txBox="1"/>
          <p:nvPr/>
        </p:nvSpPr>
        <p:spPr>
          <a:xfrm>
            <a:off x="6381154" y="1352858"/>
            <a:ext cx="232092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40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Brand/reputation</a:t>
            </a:r>
            <a:r>
              <a:rPr sz="1400" b="1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protection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838354" y="1608891"/>
            <a:ext cx="84455" cy="1354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2100"/>
              </a:lnSpc>
              <a:spcBef>
                <a:spcPts val="95"/>
              </a:spcBef>
            </a:pPr>
            <a:r>
              <a:rPr sz="1650" spc="-50" dirty="0">
                <a:solidFill>
                  <a:srgbClr val="00B7F0"/>
                </a:solidFill>
                <a:latin typeface="Verdana"/>
                <a:cs typeface="Verdana"/>
              </a:rPr>
              <a:t>l l l l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95554" y="1601880"/>
            <a:ext cx="3619500" cy="1354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56260">
              <a:lnSpc>
                <a:spcPct val="155700"/>
              </a:lnSpc>
              <a:spcBef>
                <a:spcPts val="100"/>
              </a:spcBef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Brand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protection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reputational</a:t>
            </a:r>
            <a:r>
              <a:rPr sz="1400" spc="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concerns Protection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of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trade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 secrets</a:t>
            </a:r>
            <a:r>
              <a:rPr sz="14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IP</a:t>
            </a: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55700"/>
              </a:lnSpc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Concerns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over</a:t>
            </a:r>
            <a:r>
              <a:rPr sz="14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end-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user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subsequent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resale Failure</a:t>
            </a:r>
            <a:r>
              <a:rPr sz="1400" spc="-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to</a:t>
            </a:r>
            <a:r>
              <a:rPr sz="14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adhere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to</a:t>
            </a:r>
            <a:r>
              <a:rPr sz="14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brand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presentation standards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381154" y="3014018"/>
            <a:ext cx="289877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40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Selective</a:t>
            </a:r>
            <a:r>
              <a:rPr sz="1400" b="1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distribution</a:t>
            </a:r>
            <a:r>
              <a:rPr sz="1400" b="1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400" b="1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exclusivity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38354" y="3270050"/>
            <a:ext cx="84455" cy="690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2100"/>
              </a:lnSpc>
              <a:spcBef>
                <a:spcPts val="95"/>
              </a:spcBef>
            </a:pPr>
            <a:r>
              <a:rPr sz="1650" spc="-50" dirty="0">
                <a:solidFill>
                  <a:srgbClr val="00B7F0"/>
                </a:solidFill>
                <a:latin typeface="Verdana"/>
                <a:cs typeface="Verdana"/>
              </a:rPr>
              <a:t>l l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295554" y="3381302"/>
            <a:ext cx="30365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Non-compliance</a:t>
            </a:r>
            <a:r>
              <a:rPr sz="14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with</a:t>
            </a:r>
            <a:r>
              <a:rPr sz="1400" spc="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distribution</a:t>
            </a:r>
            <a:r>
              <a:rPr sz="1400" spc="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policies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95554" y="3713534"/>
            <a:ext cx="33096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Conflict</a:t>
            </a:r>
            <a:r>
              <a:rPr sz="1400" spc="-6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with</a:t>
            </a:r>
            <a:r>
              <a:rPr sz="1400" spc="-7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existing</a:t>
            </a:r>
            <a:r>
              <a:rPr sz="1400" spc="-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distribution</a:t>
            </a:r>
            <a:r>
              <a:rPr sz="1400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agreements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81154" y="4010714"/>
            <a:ext cx="259207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9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Legal</a:t>
            </a:r>
            <a:r>
              <a:rPr sz="1400" b="1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400" b="1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regulatory</a:t>
            </a:r>
            <a:r>
              <a:rPr sz="1400" b="1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compliance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295554" y="4259736"/>
            <a:ext cx="3401060" cy="690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5700"/>
              </a:lnSpc>
              <a:spcBef>
                <a:spcPts val="100"/>
              </a:spcBef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Quality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 control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4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regulatory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non-compliance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Legal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regulatory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violations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838354" y="4266746"/>
            <a:ext cx="84455" cy="1022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2100"/>
              </a:lnSpc>
              <a:spcBef>
                <a:spcPts val="95"/>
              </a:spcBef>
            </a:pPr>
            <a:r>
              <a:rPr sz="1650" spc="-50" dirty="0">
                <a:solidFill>
                  <a:srgbClr val="00B7F0"/>
                </a:solidFill>
                <a:latin typeface="Verdana"/>
                <a:cs typeface="Verdana"/>
              </a:rPr>
              <a:t>l l l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19890" y="5000381"/>
            <a:ext cx="4370705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75590">
              <a:lnSpc>
                <a:spcPct val="120000"/>
              </a:lnSpc>
              <a:spcBef>
                <a:spcPts val="100"/>
              </a:spcBef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Violation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of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contractual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non-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disclosure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confidentiality obligations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597405" y="6257797"/>
            <a:ext cx="857885" cy="333375"/>
            <a:chOff x="1597405" y="6257797"/>
            <a:chExt cx="857885" cy="333375"/>
          </a:xfrm>
        </p:grpSpPr>
        <p:sp>
          <p:nvSpPr>
            <p:cNvPr id="26" name="object 26"/>
            <p:cNvSpPr/>
            <p:nvPr/>
          </p:nvSpPr>
          <p:spPr>
            <a:xfrm>
              <a:off x="1610105" y="6270497"/>
              <a:ext cx="832485" cy="307975"/>
            </a:xfrm>
            <a:custGeom>
              <a:avLst/>
              <a:gdLst/>
              <a:ahLst/>
              <a:cxnLst/>
              <a:rect l="l" t="t" r="r" b="b"/>
              <a:pathLst>
                <a:path w="832485" h="307975">
                  <a:moveTo>
                    <a:pt x="678180" y="0"/>
                  </a:moveTo>
                  <a:lnTo>
                    <a:pt x="678180" y="76961"/>
                  </a:lnTo>
                  <a:lnTo>
                    <a:pt x="0" y="76961"/>
                  </a:lnTo>
                  <a:lnTo>
                    <a:pt x="0" y="230885"/>
                  </a:lnTo>
                  <a:lnTo>
                    <a:pt x="678180" y="230885"/>
                  </a:lnTo>
                  <a:lnTo>
                    <a:pt x="678180" y="307847"/>
                  </a:lnTo>
                  <a:lnTo>
                    <a:pt x="832104" y="153923"/>
                  </a:lnTo>
                  <a:lnTo>
                    <a:pt x="678180" y="0"/>
                  </a:lnTo>
                  <a:close/>
                </a:path>
              </a:pathLst>
            </a:custGeom>
            <a:solidFill>
              <a:srgbClr val="D6DA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610105" y="6270497"/>
              <a:ext cx="832485" cy="307975"/>
            </a:xfrm>
            <a:custGeom>
              <a:avLst/>
              <a:gdLst/>
              <a:ahLst/>
              <a:cxnLst/>
              <a:rect l="l" t="t" r="r" b="b"/>
              <a:pathLst>
                <a:path w="832485" h="307975">
                  <a:moveTo>
                    <a:pt x="0" y="76961"/>
                  </a:moveTo>
                  <a:lnTo>
                    <a:pt x="678180" y="76961"/>
                  </a:lnTo>
                  <a:lnTo>
                    <a:pt x="678180" y="0"/>
                  </a:lnTo>
                  <a:lnTo>
                    <a:pt x="832104" y="153923"/>
                  </a:lnTo>
                  <a:lnTo>
                    <a:pt x="678180" y="307847"/>
                  </a:lnTo>
                  <a:lnTo>
                    <a:pt x="678180" y="230885"/>
                  </a:lnTo>
                  <a:lnTo>
                    <a:pt x="0" y="230885"/>
                  </a:lnTo>
                  <a:lnTo>
                    <a:pt x="0" y="76961"/>
                  </a:lnTo>
                  <a:close/>
                </a:path>
              </a:pathLst>
            </a:custGeom>
            <a:ln w="25400">
              <a:solidFill>
                <a:srgbClr val="1C334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2768113" y="6226807"/>
            <a:ext cx="81940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AFEF"/>
                </a:solidFill>
                <a:latin typeface="Arial"/>
                <a:cs typeface="Arial"/>
              </a:rPr>
              <a:t>NORMAL</a:t>
            </a:r>
            <a:r>
              <a:rPr sz="2000" b="1" spc="-10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AFEF"/>
                </a:solidFill>
                <a:latin typeface="Arial"/>
                <a:cs typeface="Arial"/>
              </a:rPr>
              <a:t>BUSINESS</a:t>
            </a:r>
            <a:r>
              <a:rPr sz="2000" b="1" spc="-7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AFEF"/>
                </a:solidFill>
                <a:latin typeface="Arial"/>
                <a:cs typeface="Arial"/>
              </a:rPr>
              <a:t>PRACTICES</a:t>
            </a:r>
            <a:r>
              <a:rPr sz="2000" b="1" spc="-7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AFEF"/>
                </a:solidFill>
                <a:latin typeface="Arial"/>
                <a:cs typeface="Arial"/>
              </a:rPr>
              <a:t>FOR</a:t>
            </a:r>
            <a:r>
              <a:rPr sz="2000" b="1" spc="-8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AFEF"/>
                </a:solidFill>
                <a:latin typeface="Arial"/>
                <a:cs typeface="Arial"/>
              </a:rPr>
              <a:t>EVERY</a:t>
            </a:r>
            <a:r>
              <a:rPr sz="2000" b="1" spc="-7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AFEF"/>
                </a:solidFill>
                <a:latin typeface="Arial"/>
                <a:cs typeface="Arial"/>
              </a:rPr>
              <a:t>SECTOR</a:t>
            </a:r>
            <a:r>
              <a:rPr sz="2000" b="1" spc="-7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AFEF"/>
                </a:solidFill>
                <a:latin typeface="Arial"/>
                <a:cs typeface="Arial"/>
              </a:rPr>
              <a:t>IN</a:t>
            </a:r>
            <a:r>
              <a:rPr sz="2000" b="1" spc="-8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AFEF"/>
                </a:solidFill>
                <a:latin typeface="Arial"/>
                <a:cs typeface="Arial"/>
              </a:rPr>
              <a:t>EUROPE</a:t>
            </a:r>
            <a:endParaRPr sz="2000">
              <a:latin typeface="Arial"/>
              <a:cs typeface="Arial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97230" y="1169669"/>
            <a:ext cx="4800600" cy="441959"/>
          </a:xfrm>
          <a:custGeom>
            <a:avLst/>
            <a:gdLst/>
            <a:ahLst/>
            <a:cxnLst/>
            <a:rect l="l" t="t" r="r" b="b"/>
            <a:pathLst>
              <a:path w="4800600" h="441959">
                <a:moveTo>
                  <a:pt x="4800600" y="0"/>
                </a:moveTo>
                <a:lnTo>
                  <a:pt x="0" y="0"/>
                </a:lnTo>
                <a:lnTo>
                  <a:pt x="0" y="441959"/>
                </a:lnTo>
              </a:path>
            </a:pathLst>
          </a:custGeom>
          <a:ln w="2539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86805" y="1169669"/>
            <a:ext cx="819150" cy="0"/>
          </a:xfrm>
          <a:custGeom>
            <a:avLst/>
            <a:gdLst/>
            <a:ahLst/>
            <a:cxnLst/>
            <a:rect l="l" t="t" r="r" b="b"/>
            <a:pathLst>
              <a:path w="819150">
                <a:moveTo>
                  <a:pt x="819150" y="0"/>
                </a:moveTo>
                <a:lnTo>
                  <a:pt x="0" y="0"/>
                </a:lnTo>
              </a:path>
            </a:pathLst>
          </a:custGeom>
          <a:ln w="107950">
            <a:solidFill>
              <a:srgbClr val="D6D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695693" y="1169669"/>
            <a:ext cx="4800600" cy="441959"/>
          </a:xfrm>
          <a:custGeom>
            <a:avLst/>
            <a:gdLst/>
            <a:ahLst/>
            <a:cxnLst/>
            <a:rect l="l" t="t" r="r" b="b"/>
            <a:pathLst>
              <a:path w="4800600" h="441959">
                <a:moveTo>
                  <a:pt x="0" y="0"/>
                </a:moveTo>
                <a:lnTo>
                  <a:pt x="4800600" y="0"/>
                </a:lnTo>
                <a:lnTo>
                  <a:pt x="4800600" y="441959"/>
                </a:lnTo>
              </a:path>
            </a:pathLst>
          </a:custGeom>
          <a:ln w="25399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80668" y="1312002"/>
            <a:ext cx="260159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6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Legal</a:t>
            </a:r>
            <a:r>
              <a:rPr sz="1400" b="1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400" b="1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regulatory</a:t>
            </a:r>
            <a:r>
              <a:rPr sz="1400" b="1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compliance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6" name="object 6"/>
          <p:cNvSpPr txBox="1"/>
          <p:nvPr/>
        </p:nvSpPr>
        <p:spPr>
          <a:xfrm>
            <a:off x="1337868" y="1644234"/>
            <a:ext cx="8445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spc="-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95068" y="1679286"/>
            <a:ext cx="19348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Fragmented</a:t>
            </a:r>
            <a:r>
              <a:rPr sz="1400" spc="-7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national</a:t>
            </a:r>
            <a:r>
              <a:rPr sz="1400" spc="-5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rules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76424" y="2225488"/>
            <a:ext cx="4034790" cy="1022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5700"/>
              </a:lnSpc>
              <a:spcBef>
                <a:spcPts val="100"/>
              </a:spcBef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National</a:t>
            </a:r>
            <a:r>
              <a:rPr sz="14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“food</a:t>
            </a:r>
            <a:r>
              <a:rPr sz="1400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law”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definitions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/</a:t>
            </a:r>
            <a:r>
              <a:rPr sz="14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denominations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Mandatory</a:t>
            </a:r>
            <a:r>
              <a:rPr sz="1400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translations</a:t>
            </a:r>
            <a:r>
              <a:rPr sz="14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400" spc="-5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minimum</a:t>
            </a:r>
            <a:r>
              <a:rPr sz="1400" spc="-6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font</a:t>
            </a:r>
            <a:r>
              <a:rPr sz="1400" spc="-6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sizes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Additional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disclaimers</a:t>
            </a:r>
            <a:r>
              <a:rPr sz="1400" spc="-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spc="-5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instructions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sz="1400" spc="-5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some</a:t>
            </a:r>
            <a:r>
              <a:rPr sz="1400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instances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95068" y="1900266"/>
            <a:ext cx="1867535" cy="1686560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2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National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labelling</a:t>
            </a:r>
            <a:r>
              <a:rPr sz="14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rules</a:t>
            </a:r>
            <a:endParaRPr sz="1400">
              <a:latin typeface="Calibri"/>
              <a:cs typeface="Calibri"/>
            </a:endParaRPr>
          </a:p>
          <a:p>
            <a:pPr marL="12700" marR="1788160" algn="just">
              <a:lnSpc>
                <a:spcPct val="132100"/>
              </a:lnSpc>
            </a:pPr>
            <a:r>
              <a:rPr sz="1650" spc="-50" dirty="0">
                <a:solidFill>
                  <a:srgbClr val="00B7F0"/>
                </a:solidFill>
                <a:latin typeface="Verdana"/>
                <a:cs typeface="Verdana"/>
              </a:rPr>
              <a:t>l l l l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76424" y="3340446"/>
            <a:ext cx="48793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Many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languages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on</a:t>
            </a:r>
            <a:r>
              <a:rPr sz="1400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pack?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Mandatory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labelling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can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become</a:t>
            </a:r>
            <a:r>
              <a:rPr sz="1400" spc="-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unclear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37868" y="3595662"/>
            <a:ext cx="5746750" cy="57277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93675" marR="5080" indent="-181610">
              <a:lnSpc>
                <a:spcPct val="114500"/>
              </a:lnSpc>
              <a:spcBef>
                <a:spcPts val="17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29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Country-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specific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consumer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protection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rules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(product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claims,</a:t>
            </a:r>
            <a:r>
              <a:rPr sz="14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special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symbols, certifications...)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37868" y="4225890"/>
            <a:ext cx="250507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3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Trademark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IP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requirements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8009" rIns="0" bIns="0" rtlCol="0">
            <a:spAutoFit/>
          </a:bodyPr>
          <a:lstStyle/>
          <a:p>
            <a:pPr marL="86360">
              <a:lnSpc>
                <a:spcPct val="100000"/>
              </a:lnSpc>
              <a:spcBef>
                <a:spcPts val="105"/>
              </a:spcBef>
            </a:pPr>
            <a:r>
              <a:rPr sz="2000" spc="-95" dirty="0"/>
              <a:t>Examples</a:t>
            </a:r>
            <a:r>
              <a:rPr sz="2000" spc="-210" dirty="0"/>
              <a:t> </a:t>
            </a:r>
            <a:r>
              <a:rPr sz="2000" spc="-60" dirty="0"/>
              <a:t>of</a:t>
            </a:r>
            <a:r>
              <a:rPr sz="2000" spc="-160" dirty="0"/>
              <a:t> </a:t>
            </a:r>
            <a:r>
              <a:rPr sz="2000" spc="-100" dirty="0"/>
              <a:t>legitimate</a:t>
            </a:r>
            <a:r>
              <a:rPr sz="2000" spc="-200" dirty="0"/>
              <a:t> </a:t>
            </a:r>
            <a:r>
              <a:rPr sz="2000" spc="-90" dirty="0"/>
              <a:t>reasons</a:t>
            </a:r>
            <a:r>
              <a:rPr sz="2000" spc="-190" dirty="0"/>
              <a:t> </a:t>
            </a:r>
            <a:r>
              <a:rPr sz="2000" spc="-65" dirty="0"/>
              <a:t>why</a:t>
            </a:r>
            <a:r>
              <a:rPr sz="2000" spc="-185" dirty="0"/>
              <a:t> </a:t>
            </a:r>
            <a:r>
              <a:rPr sz="2000" spc="-95" dirty="0"/>
              <a:t>product</a:t>
            </a:r>
            <a:r>
              <a:rPr sz="2000" spc="-190" dirty="0"/>
              <a:t> </a:t>
            </a:r>
            <a:r>
              <a:rPr sz="2000" spc="-100" dirty="0"/>
              <a:t>packaging</a:t>
            </a:r>
            <a:r>
              <a:rPr sz="2000" spc="-204" dirty="0"/>
              <a:t> </a:t>
            </a:r>
            <a:r>
              <a:rPr sz="2000" spc="-65" dirty="0"/>
              <a:t>and</a:t>
            </a:r>
            <a:r>
              <a:rPr sz="2000" spc="-175" dirty="0"/>
              <a:t> </a:t>
            </a:r>
            <a:r>
              <a:rPr sz="2000" spc="-100" dirty="0"/>
              <a:t>labelling</a:t>
            </a:r>
            <a:r>
              <a:rPr sz="2000" spc="-200" dirty="0"/>
              <a:t> </a:t>
            </a:r>
            <a:r>
              <a:rPr sz="2000" spc="-70" dirty="0"/>
              <a:t>may</a:t>
            </a:r>
            <a:r>
              <a:rPr sz="2000" spc="-185" dirty="0"/>
              <a:t> </a:t>
            </a:r>
            <a:r>
              <a:rPr sz="2000" spc="-80" dirty="0"/>
              <a:t>vary</a:t>
            </a:r>
            <a:r>
              <a:rPr sz="2000" spc="-185" dirty="0"/>
              <a:t> </a:t>
            </a:r>
            <a:r>
              <a:rPr sz="2000" spc="-60" dirty="0"/>
              <a:t>in</a:t>
            </a:r>
            <a:r>
              <a:rPr sz="2000" spc="-165" dirty="0"/>
              <a:t> </a:t>
            </a:r>
            <a:r>
              <a:rPr sz="2000" spc="-75" dirty="0"/>
              <a:t>the</a:t>
            </a:r>
            <a:r>
              <a:rPr sz="2000" spc="-175" dirty="0"/>
              <a:t> </a:t>
            </a:r>
            <a:r>
              <a:rPr sz="2000" spc="-25" dirty="0"/>
              <a:t>EU</a:t>
            </a:r>
            <a:endParaRPr sz="2000"/>
          </a:p>
        </p:txBody>
      </p:sp>
      <p:sp>
        <p:nvSpPr>
          <p:cNvPr id="14" name="object 14"/>
          <p:cNvSpPr txBox="1"/>
          <p:nvPr/>
        </p:nvSpPr>
        <p:spPr>
          <a:xfrm>
            <a:off x="8466642" y="1357722"/>
            <a:ext cx="267462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4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Language</a:t>
            </a:r>
            <a:r>
              <a:rPr sz="1400" b="1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400" b="1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cultural</a:t>
            </a:r>
            <a:r>
              <a:rPr sz="1400" b="1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adaptation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923842" y="1613754"/>
            <a:ext cx="2150110" cy="939165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6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Mandatory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 local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 language</a:t>
            </a:r>
            <a:endParaRPr sz="1400">
              <a:latin typeface="Calibri"/>
              <a:cs typeface="Calibri"/>
            </a:endParaRPr>
          </a:p>
          <a:p>
            <a:pPr marL="193675" marR="5080" indent="-181610">
              <a:lnSpc>
                <a:spcPct val="114500"/>
              </a:lnSpc>
              <a:spcBef>
                <a:spcPts val="345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2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Consumer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preferences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252525"/>
                </a:solidFill>
                <a:latin typeface="Calibri"/>
                <a:cs typeface="Calibri"/>
              </a:rPr>
              <a:t>and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expectations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923842" y="2610450"/>
            <a:ext cx="166052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2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Cultural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sensitivities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466642" y="3274914"/>
            <a:ext cx="2270125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40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Practical</a:t>
            </a:r>
            <a:r>
              <a:rPr sz="1400" b="1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400" b="1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logistical</a:t>
            </a:r>
            <a:r>
              <a:rPr sz="1400" b="1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factors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923842" y="3530946"/>
            <a:ext cx="2760980" cy="1022350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1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Packaging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material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constraints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5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Distribution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and supply</a:t>
            </a:r>
            <a:r>
              <a:rPr sz="1400" spc="-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chain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Calibri"/>
                <a:cs typeface="Calibri"/>
              </a:rPr>
              <a:t>setup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1650" spc="-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105199" y="4306662"/>
            <a:ext cx="182181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Batch</a:t>
            </a:r>
            <a:r>
              <a:rPr sz="1400" spc="-5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codes</a:t>
            </a:r>
            <a:r>
              <a:rPr sz="1400" spc="-4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tracking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466642" y="4936074"/>
            <a:ext cx="261874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40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Marketing</a:t>
            </a:r>
            <a:r>
              <a:rPr sz="1400" b="1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400" b="1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branding</a:t>
            </a:r>
            <a:r>
              <a:rPr sz="1400" b="1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252525"/>
                </a:solidFill>
                <a:latin typeface="Calibri"/>
                <a:cs typeface="Calibri"/>
              </a:rPr>
              <a:t>strategy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923842" y="5192106"/>
            <a:ext cx="2317750" cy="1022350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40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Promotional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requirements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5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Differing</a:t>
            </a:r>
            <a:r>
              <a:rPr sz="14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consumer</a:t>
            </a:r>
            <a:r>
              <a:rPr sz="14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segments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16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1650" spc="31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400" dirty="0">
                <a:solidFill>
                  <a:srgbClr val="252525"/>
                </a:solidFill>
                <a:latin typeface="Calibri"/>
                <a:cs typeface="Calibri"/>
              </a:rPr>
              <a:t>Competitive</a:t>
            </a:r>
            <a:r>
              <a:rPr sz="1400" spc="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Calibri"/>
                <a:cs typeface="Calibri"/>
              </a:rPr>
              <a:t>positioning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245869" y="4688585"/>
            <a:ext cx="7053580" cy="1800225"/>
          </a:xfrm>
          <a:prstGeom prst="rect">
            <a:avLst/>
          </a:prstGeom>
          <a:solidFill>
            <a:srgbClr val="D6DA00"/>
          </a:solidFill>
          <a:ln w="25400">
            <a:solidFill>
              <a:srgbClr val="1C334E"/>
            </a:solidFill>
          </a:ln>
        </p:spPr>
        <p:txBody>
          <a:bodyPr vert="horz" wrap="square" lIns="0" tIns="869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85"/>
              </a:spcBef>
            </a:pPr>
            <a:r>
              <a:rPr sz="15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Examples</a:t>
            </a:r>
            <a:r>
              <a:rPr sz="1500" b="1" u="sng" spc="-4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5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1500" b="1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5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Member</a:t>
            </a:r>
            <a:r>
              <a:rPr sz="1500" b="1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5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State</a:t>
            </a:r>
            <a:r>
              <a:rPr sz="15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500" b="1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infringements</a:t>
            </a:r>
            <a:endParaRPr sz="1500">
              <a:latin typeface="Calibri"/>
              <a:cs typeface="Calibri"/>
            </a:endParaRPr>
          </a:p>
          <a:p>
            <a:pPr marL="262890" marR="462280" indent="-172720">
              <a:lnSpc>
                <a:spcPct val="100000"/>
              </a:lnSpc>
              <a:spcBef>
                <a:spcPts val="1235"/>
              </a:spcBef>
              <a:buFont typeface="Arial"/>
              <a:buChar char="•"/>
              <a:tabLst>
                <a:tab pos="262890" algn="l"/>
              </a:tabLst>
            </a:pPr>
            <a:r>
              <a:rPr sz="1000" b="1" dirty="0">
                <a:latin typeface="Calibri"/>
                <a:cs typeface="Calibri"/>
              </a:rPr>
              <a:t>12</a:t>
            </a:r>
            <a:r>
              <a:rPr sz="1000" b="1" spc="-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March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2025</a:t>
            </a:r>
            <a:r>
              <a:rPr sz="1000" b="1" spc="1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EC</a:t>
            </a:r>
            <a:r>
              <a:rPr sz="1000" b="1" spc="-1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letter</a:t>
            </a:r>
            <a:r>
              <a:rPr sz="1000" b="1" spc="-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of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formal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notice</a:t>
            </a:r>
            <a:r>
              <a:rPr sz="1000" b="1" spc="-1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to</a:t>
            </a:r>
            <a:r>
              <a:rPr sz="1000" b="1" spc="-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Italy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(INFR(2025)4000)</a:t>
            </a:r>
            <a:r>
              <a:rPr sz="1000" b="1" u="none" spc="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for</a:t>
            </a:r>
            <a:r>
              <a:rPr sz="1000" u="none" spc="-1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failing</a:t>
            </a:r>
            <a:r>
              <a:rPr sz="1000" u="none" spc="-2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to</a:t>
            </a:r>
            <a:r>
              <a:rPr sz="1000" u="none" spc="-1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address</a:t>
            </a:r>
            <a:r>
              <a:rPr sz="1000" u="none" spc="-1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the</a:t>
            </a:r>
            <a:r>
              <a:rPr sz="1000" u="none" spc="-15" dirty="0">
                <a:latin typeface="Calibri"/>
                <a:cs typeface="Calibri"/>
              </a:rPr>
              <a:t> </a:t>
            </a:r>
            <a:r>
              <a:rPr sz="1000" u="none" spc="-10" dirty="0">
                <a:latin typeface="Calibri"/>
                <a:cs typeface="Calibri"/>
              </a:rPr>
              <a:t>incompatibility</a:t>
            </a:r>
            <a:r>
              <a:rPr sz="1000" u="none" spc="-2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of</a:t>
            </a:r>
            <a:r>
              <a:rPr sz="1000" u="none" spc="-1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its</a:t>
            </a:r>
            <a:r>
              <a:rPr sz="1000" u="none" spc="-15" dirty="0">
                <a:latin typeface="Calibri"/>
                <a:cs typeface="Calibri"/>
              </a:rPr>
              <a:t> </a:t>
            </a:r>
            <a:r>
              <a:rPr sz="1000" u="none" spc="-10" dirty="0">
                <a:latin typeface="Calibri"/>
                <a:cs typeface="Calibri"/>
              </a:rPr>
              <a:t>labelling requirements</a:t>
            </a:r>
            <a:endParaRPr sz="1000">
              <a:latin typeface="Calibri"/>
              <a:cs typeface="Calibri"/>
            </a:endParaRPr>
          </a:p>
          <a:p>
            <a:pPr marL="262255" marR="361950" indent="-172085">
              <a:lnSpc>
                <a:spcPct val="100000"/>
              </a:lnSpc>
              <a:buFont typeface="Arial"/>
              <a:buChar char="•"/>
              <a:tabLst>
                <a:tab pos="262255" algn="l"/>
              </a:tabLst>
            </a:pPr>
            <a:r>
              <a:rPr sz="1000" b="1" dirty="0">
                <a:latin typeface="Calibri"/>
                <a:cs typeface="Calibri"/>
              </a:rPr>
              <a:t>16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December</a:t>
            </a:r>
            <a:r>
              <a:rPr sz="1000" b="1" spc="-5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2024</a:t>
            </a:r>
            <a:r>
              <a:rPr sz="1000" b="1" spc="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EC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letter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of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formal</a:t>
            </a:r>
            <a:r>
              <a:rPr sz="1000" b="1" spc="-3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notice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to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Spain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</a:rPr>
              <a:t>(INFR(2024)4029)</a:t>
            </a:r>
            <a:r>
              <a:rPr sz="1000" b="1" u="none" spc="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for</a:t>
            </a:r>
            <a:r>
              <a:rPr sz="1000" u="none" spc="-2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failing</a:t>
            </a:r>
            <a:r>
              <a:rPr sz="1000" u="none" spc="-4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to</a:t>
            </a:r>
            <a:r>
              <a:rPr sz="1000" u="none" spc="-3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comply</a:t>
            </a:r>
            <a:r>
              <a:rPr sz="1000" u="none" spc="-2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with</a:t>
            </a:r>
            <a:r>
              <a:rPr sz="1000" u="none" spc="-2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labelling</a:t>
            </a:r>
            <a:r>
              <a:rPr sz="1000" u="none" spc="-3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requirements</a:t>
            </a:r>
            <a:r>
              <a:rPr sz="1000" u="none" spc="-5" dirty="0">
                <a:latin typeface="Calibri"/>
                <a:cs typeface="Calibri"/>
              </a:rPr>
              <a:t> </a:t>
            </a:r>
            <a:r>
              <a:rPr sz="1000" u="none" spc="-25" dirty="0">
                <a:latin typeface="Calibri"/>
                <a:cs typeface="Calibri"/>
              </a:rPr>
              <a:t>on</a:t>
            </a:r>
            <a:r>
              <a:rPr sz="1000" u="none" dirty="0">
                <a:latin typeface="Calibri"/>
                <a:cs typeface="Calibri"/>
              </a:rPr>
              <a:t> waste</a:t>
            </a:r>
            <a:r>
              <a:rPr sz="1000" u="none" spc="-3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sorting</a:t>
            </a:r>
            <a:r>
              <a:rPr sz="1000" u="none" spc="-35" dirty="0">
                <a:latin typeface="Calibri"/>
                <a:cs typeface="Calibri"/>
              </a:rPr>
              <a:t> </a:t>
            </a:r>
            <a:r>
              <a:rPr sz="1000" u="none" spc="-10" dirty="0">
                <a:latin typeface="Calibri"/>
                <a:cs typeface="Calibri"/>
              </a:rPr>
              <a:t>instructions</a:t>
            </a:r>
            <a:endParaRPr sz="1000">
              <a:latin typeface="Calibri"/>
              <a:cs typeface="Calibri"/>
            </a:endParaRPr>
          </a:p>
          <a:p>
            <a:pPr marL="262890" marR="154305" indent="-172720">
              <a:lnSpc>
                <a:spcPct val="100000"/>
              </a:lnSpc>
              <a:buFont typeface="Arial"/>
              <a:buChar char="•"/>
              <a:tabLst>
                <a:tab pos="262890" algn="l"/>
              </a:tabLst>
            </a:pPr>
            <a:r>
              <a:rPr sz="1000" b="1" dirty="0">
                <a:latin typeface="Calibri"/>
                <a:cs typeface="Calibri"/>
              </a:rPr>
              <a:t>14</a:t>
            </a:r>
            <a:r>
              <a:rPr sz="1000" b="1" spc="-1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November</a:t>
            </a:r>
            <a:r>
              <a:rPr sz="1000" b="1" spc="-4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2024</a:t>
            </a:r>
            <a:r>
              <a:rPr sz="1000" b="1" spc="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EC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reasoned</a:t>
            </a:r>
            <a:r>
              <a:rPr sz="1000" b="1" spc="-4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opinion</a:t>
            </a:r>
            <a:r>
              <a:rPr sz="1000" b="1" spc="-1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and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15</a:t>
            </a:r>
            <a:r>
              <a:rPr sz="1000" b="1" spc="-1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February</a:t>
            </a:r>
            <a:r>
              <a:rPr sz="1000" b="1" spc="-4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2023</a:t>
            </a:r>
            <a:r>
              <a:rPr sz="1000" b="1" spc="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EC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letter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of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formal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notice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to</a:t>
            </a:r>
            <a:r>
              <a:rPr sz="1000" b="1" spc="-1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France</a:t>
            </a:r>
            <a:r>
              <a:rPr sz="1000" b="1" spc="-40" dirty="0">
                <a:latin typeface="Calibri"/>
                <a:cs typeface="Calibri"/>
              </a:rPr>
              <a:t> </a:t>
            </a:r>
            <a:r>
              <a:rPr sz="1000" b="1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(INFR(2022)4028)</a:t>
            </a:r>
            <a:r>
              <a:rPr sz="1000" b="1" u="none" spc="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for</a:t>
            </a:r>
            <a:r>
              <a:rPr sz="1000" u="none" spc="-20" dirty="0">
                <a:latin typeface="Calibri"/>
                <a:cs typeface="Calibri"/>
              </a:rPr>
              <a:t> </a:t>
            </a:r>
            <a:r>
              <a:rPr sz="1000" u="none" spc="-10" dirty="0">
                <a:latin typeface="Calibri"/>
                <a:cs typeface="Calibri"/>
              </a:rPr>
              <a:t>failing </a:t>
            </a:r>
            <a:r>
              <a:rPr sz="1000" u="none" dirty="0">
                <a:latin typeface="Calibri"/>
                <a:cs typeface="Calibri"/>
              </a:rPr>
              <a:t>to</a:t>
            </a:r>
            <a:r>
              <a:rPr sz="1000" u="none" spc="-1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address</a:t>
            </a:r>
            <a:r>
              <a:rPr sz="1000" u="none" spc="-2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the</a:t>
            </a:r>
            <a:r>
              <a:rPr sz="1000" u="none" spc="-20" dirty="0">
                <a:latin typeface="Calibri"/>
                <a:cs typeface="Calibri"/>
              </a:rPr>
              <a:t> </a:t>
            </a:r>
            <a:r>
              <a:rPr sz="1000" u="none" spc="-10" dirty="0">
                <a:latin typeface="Calibri"/>
                <a:cs typeface="Calibri"/>
              </a:rPr>
              <a:t>incompatibility</a:t>
            </a:r>
            <a:r>
              <a:rPr sz="1000" u="none" spc="-3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of</a:t>
            </a:r>
            <a:r>
              <a:rPr sz="1000" u="none" spc="-2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its</a:t>
            </a:r>
            <a:r>
              <a:rPr sz="1000" u="none" spc="-2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labelling</a:t>
            </a:r>
            <a:r>
              <a:rPr sz="1000" u="none" spc="-3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requirements</a:t>
            </a:r>
            <a:r>
              <a:rPr sz="1000" u="none" spc="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concerning</a:t>
            </a:r>
            <a:r>
              <a:rPr sz="1000" u="none" spc="-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waste</a:t>
            </a:r>
            <a:r>
              <a:rPr sz="1000" u="none" spc="-2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sorting</a:t>
            </a:r>
            <a:r>
              <a:rPr sz="1000" u="none" spc="-15" dirty="0">
                <a:latin typeface="Calibri"/>
                <a:cs typeface="Calibri"/>
              </a:rPr>
              <a:t> </a:t>
            </a:r>
            <a:r>
              <a:rPr sz="1000" u="none" spc="-10" dirty="0">
                <a:latin typeface="Calibri"/>
                <a:cs typeface="Calibri"/>
              </a:rPr>
              <a:t>instructions</a:t>
            </a:r>
            <a:r>
              <a:rPr sz="1000" u="none" spc="-2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with</a:t>
            </a:r>
            <a:r>
              <a:rPr sz="1000" u="none" spc="-1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EU</a:t>
            </a:r>
            <a:r>
              <a:rPr sz="1000" u="none" spc="-30" dirty="0">
                <a:latin typeface="Calibri"/>
                <a:cs typeface="Calibri"/>
              </a:rPr>
              <a:t> </a:t>
            </a:r>
            <a:r>
              <a:rPr sz="1000" u="none" spc="-25" dirty="0">
                <a:latin typeface="Calibri"/>
                <a:cs typeface="Calibri"/>
              </a:rPr>
              <a:t>law</a:t>
            </a:r>
            <a:endParaRPr sz="1000">
              <a:latin typeface="Calibri"/>
              <a:cs typeface="Calibri"/>
            </a:endParaRPr>
          </a:p>
          <a:p>
            <a:pPr marL="90170">
              <a:lnSpc>
                <a:spcPct val="100000"/>
              </a:lnSpc>
              <a:spcBef>
                <a:spcPts val="1200"/>
              </a:spcBef>
            </a:pPr>
            <a:r>
              <a:rPr sz="1000" dirty="0">
                <a:latin typeface="Calibri"/>
                <a:cs typeface="Calibri"/>
              </a:rPr>
              <a:t>Also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see the</a:t>
            </a:r>
            <a:r>
              <a:rPr sz="1000" spc="-3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nine</a:t>
            </a:r>
            <a:r>
              <a:rPr sz="1000" b="1" spc="-2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cases</a:t>
            </a:r>
            <a:r>
              <a:rPr sz="1000" b="1" spc="-3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raised</a:t>
            </a:r>
            <a:r>
              <a:rPr sz="1000" b="1" spc="-25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in</a:t>
            </a:r>
            <a:r>
              <a:rPr sz="1000" b="1" spc="-10" dirty="0">
                <a:latin typeface="Calibri"/>
                <a:cs typeface="Calibri"/>
              </a:rPr>
              <a:t> </a:t>
            </a:r>
            <a:r>
              <a:rPr sz="1000" b="1" dirty="0">
                <a:latin typeface="Calibri"/>
                <a:cs typeface="Calibri"/>
              </a:rPr>
              <a:t>the</a:t>
            </a:r>
            <a:r>
              <a:rPr sz="1000" b="1" spc="-30" dirty="0">
                <a:latin typeface="Calibri"/>
                <a:cs typeface="Calibri"/>
              </a:rPr>
              <a:t> </a:t>
            </a:r>
            <a:r>
              <a:rPr sz="1000" b="1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Single Market</a:t>
            </a:r>
            <a:r>
              <a:rPr sz="1000" b="1" u="sng" spc="-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000" b="1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Obstacles</a:t>
            </a:r>
            <a:r>
              <a:rPr sz="1000" b="1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000" b="1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4"/>
              </a:rPr>
              <a:t>Compendium</a:t>
            </a:r>
            <a:r>
              <a:rPr sz="1000" b="1" u="none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assembled</a:t>
            </a:r>
            <a:r>
              <a:rPr sz="1000" u="none" spc="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by</a:t>
            </a:r>
            <a:r>
              <a:rPr sz="1000" u="none" spc="-2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the</a:t>
            </a:r>
            <a:r>
              <a:rPr sz="1000" u="none" spc="-25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European</a:t>
            </a:r>
            <a:r>
              <a:rPr sz="1000" u="none" spc="-3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Round</a:t>
            </a:r>
            <a:r>
              <a:rPr sz="1000" u="none" spc="-4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Table</a:t>
            </a:r>
            <a:r>
              <a:rPr sz="1000" u="none" spc="-30" dirty="0">
                <a:latin typeface="Calibri"/>
                <a:cs typeface="Calibri"/>
              </a:rPr>
              <a:t> </a:t>
            </a:r>
            <a:r>
              <a:rPr sz="1000" u="none" dirty="0">
                <a:latin typeface="Calibri"/>
                <a:cs typeface="Calibri"/>
              </a:rPr>
              <a:t>for</a:t>
            </a:r>
            <a:r>
              <a:rPr sz="1000" u="none" spc="-20" dirty="0">
                <a:latin typeface="Calibri"/>
                <a:cs typeface="Calibri"/>
              </a:rPr>
              <a:t> </a:t>
            </a:r>
            <a:r>
              <a:rPr sz="1000" u="none" spc="-10" dirty="0">
                <a:latin typeface="Calibri"/>
                <a:cs typeface="Calibri"/>
              </a:rPr>
              <a:t>Industry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8756" y="1201453"/>
            <a:ext cx="4846955" cy="336931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1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spc="9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800" b="1" spc="-10" dirty="0">
                <a:solidFill>
                  <a:srgbClr val="252525"/>
                </a:solidFill>
                <a:latin typeface="Calibri"/>
                <a:cs typeface="Calibri"/>
              </a:rPr>
              <a:t>Cost-</a:t>
            </a:r>
            <a:r>
              <a:rPr sz="1800" b="1" dirty="0">
                <a:solidFill>
                  <a:srgbClr val="252525"/>
                </a:solidFill>
                <a:latin typeface="Calibri"/>
                <a:cs typeface="Calibri"/>
              </a:rPr>
              <a:t>based </a:t>
            </a:r>
            <a:r>
              <a:rPr sz="1800" b="1" spc="-10" dirty="0">
                <a:solidFill>
                  <a:srgbClr val="252525"/>
                </a:solidFill>
                <a:latin typeface="Calibri"/>
                <a:cs typeface="Calibri"/>
              </a:rPr>
              <a:t>reasons</a:t>
            </a:r>
            <a:endParaRPr sz="1800">
              <a:latin typeface="Calibri"/>
              <a:cs typeface="Calibri"/>
            </a:endParaRPr>
          </a:p>
          <a:p>
            <a:pPr marL="650875" marR="207645" indent="-181610">
              <a:lnSpc>
                <a:spcPct val="113999"/>
              </a:lnSpc>
              <a:spcBef>
                <a:spcPts val="250"/>
              </a:spcBef>
            </a:pPr>
            <a:r>
              <a:rPr sz="21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spc="-2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Different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production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800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distribution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costs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(incl.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cost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of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labor)</a:t>
            </a:r>
            <a:endParaRPr sz="1800">
              <a:latin typeface="Calibri"/>
              <a:cs typeface="Calibri"/>
            </a:endParaRPr>
          </a:p>
          <a:p>
            <a:pPr marL="650875" marR="528320" indent="-181610">
              <a:lnSpc>
                <a:spcPct val="113999"/>
              </a:lnSpc>
              <a:spcBef>
                <a:spcPts val="320"/>
              </a:spcBef>
            </a:pPr>
            <a:r>
              <a:rPr sz="21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spc="1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Variations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in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tax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regimes</a:t>
            </a:r>
            <a:r>
              <a:rPr sz="18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(different</a:t>
            </a:r>
            <a:r>
              <a:rPr sz="1800" spc="-25" dirty="0">
                <a:solidFill>
                  <a:srgbClr val="252525"/>
                </a:solidFill>
                <a:latin typeface="Calibri"/>
                <a:cs typeface="Calibri"/>
              </a:rPr>
              <a:t> VAT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rates,</a:t>
            </a:r>
            <a:r>
              <a:rPr sz="18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excise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duties</a:t>
            </a:r>
            <a:r>
              <a:rPr sz="18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sales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taxes)</a:t>
            </a:r>
            <a:endParaRPr sz="1800">
              <a:latin typeface="Calibri"/>
              <a:cs typeface="Calibri"/>
            </a:endParaRPr>
          </a:p>
          <a:p>
            <a:pPr marL="650875" marR="5080" indent="-181610">
              <a:lnSpc>
                <a:spcPct val="117000"/>
              </a:lnSpc>
              <a:spcBef>
                <a:spcPts val="244"/>
              </a:spcBef>
            </a:pPr>
            <a:r>
              <a:rPr sz="2150" dirty="0">
                <a:solidFill>
                  <a:srgbClr val="00B7F0"/>
                </a:solidFill>
                <a:latin typeface="Verdana"/>
                <a:cs typeface="Verdana"/>
              </a:rPr>
              <a:t>l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Compliance</a:t>
            </a:r>
            <a:r>
              <a:rPr sz="1800" spc="-1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with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country-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specific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regulations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(legal</a:t>
            </a:r>
            <a:r>
              <a:rPr sz="1800" spc="-2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8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safety</a:t>
            </a:r>
            <a:r>
              <a:rPr sz="1800" spc="-5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standards,</a:t>
            </a:r>
            <a:r>
              <a:rPr sz="18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certifications,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testing</a:t>
            </a:r>
            <a:r>
              <a:rPr sz="18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or</a:t>
            </a:r>
            <a:r>
              <a:rPr sz="1800" spc="-4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licensing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requirements)</a:t>
            </a:r>
            <a:endParaRPr sz="18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680"/>
              </a:spcBef>
            </a:pPr>
            <a:r>
              <a:rPr sz="215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spc="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Currency</a:t>
            </a:r>
            <a:r>
              <a:rPr sz="1800" spc="-3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exchange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rates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and</a:t>
            </a:r>
            <a:r>
              <a:rPr sz="1800" spc="-35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52525"/>
                </a:solidFill>
                <a:latin typeface="Calibri"/>
                <a:cs typeface="Calibri"/>
              </a:rPr>
              <a:t>hedging</a:t>
            </a:r>
            <a:r>
              <a:rPr sz="1800" spc="-2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Calibri"/>
                <a:cs typeface="Calibri"/>
              </a:rPr>
              <a:t>costs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0062" rIns="0" bIns="0" rtlCol="0">
            <a:spAutoFit/>
          </a:bodyPr>
          <a:lstStyle/>
          <a:p>
            <a:pPr marL="98425">
              <a:lnSpc>
                <a:spcPct val="100000"/>
              </a:lnSpc>
              <a:spcBef>
                <a:spcPts val="95"/>
              </a:spcBef>
            </a:pPr>
            <a:r>
              <a:rPr sz="1900" spc="-105" dirty="0"/>
              <a:t>Examples</a:t>
            </a:r>
            <a:r>
              <a:rPr sz="1900" spc="-165" dirty="0"/>
              <a:t> </a:t>
            </a:r>
            <a:r>
              <a:rPr sz="1900" spc="-60" dirty="0"/>
              <a:t>of</a:t>
            </a:r>
            <a:r>
              <a:rPr sz="1900" spc="-160" dirty="0"/>
              <a:t> </a:t>
            </a:r>
            <a:r>
              <a:rPr sz="1900" spc="-105" dirty="0"/>
              <a:t>legitimate</a:t>
            </a:r>
            <a:r>
              <a:rPr sz="1900" spc="-160" dirty="0"/>
              <a:t> </a:t>
            </a:r>
            <a:r>
              <a:rPr sz="1900" spc="-100" dirty="0"/>
              <a:t>reasons</a:t>
            </a:r>
            <a:r>
              <a:rPr sz="1900" spc="-185" dirty="0"/>
              <a:t> </a:t>
            </a:r>
            <a:r>
              <a:rPr sz="1900" spc="-80" dirty="0"/>
              <a:t>why</a:t>
            </a:r>
            <a:r>
              <a:rPr sz="1900" spc="-160" dirty="0"/>
              <a:t> </a:t>
            </a:r>
            <a:r>
              <a:rPr sz="1900" spc="-95" dirty="0"/>
              <a:t>product</a:t>
            </a:r>
            <a:r>
              <a:rPr sz="1900" spc="-175" dirty="0"/>
              <a:t> </a:t>
            </a:r>
            <a:r>
              <a:rPr sz="1900" spc="-100" dirty="0"/>
              <a:t>prices</a:t>
            </a:r>
            <a:r>
              <a:rPr sz="1900" spc="-175" dirty="0"/>
              <a:t> </a:t>
            </a:r>
            <a:r>
              <a:rPr sz="1900" spc="-90" dirty="0"/>
              <a:t>may</a:t>
            </a:r>
            <a:r>
              <a:rPr sz="1900" spc="-150" dirty="0"/>
              <a:t> </a:t>
            </a:r>
            <a:r>
              <a:rPr sz="1900" spc="-95" dirty="0"/>
              <a:t>differ</a:t>
            </a:r>
            <a:r>
              <a:rPr sz="1900" spc="-170" dirty="0"/>
              <a:t> </a:t>
            </a:r>
            <a:r>
              <a:rPr sz="1900" spc="-105" dirty="0"/>
              <a:t>depending</a:t>
            </a:r>
            <a:r>
              <a:rPr sz="1900" spc="-180" dirty="0"/>
              <a:t> </a:t>
            </a:r>
            <a:r>
              <a:rPr sz="1900" spc="-60" dirty="0"/>
              <a:t>on</a:t>
            </a:r>
            <a:r>
              <a:rPr sz="1900" spc="-160" dirty="0"/>
              <a:t> </a:t>
            </a:r>
            <a:r>
              <a:rPr sz="1900" spc="-90" dirty="0"/>
              <a:t>their</a:t>
            </a:r>
            <a:r>
              <a:rPr sz="1900" spc="-170" dirty="0"/>
              <a:t> </a:t>
            </a:r>
            <a:r>
              <a:rPr sz="1900" spc="-40" dirty="0"/>
              <a:t>destination</a:t>
            </a:r>
            <a:endParaRPr sz="1900"/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150" b="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b="0" spc="1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dirty="0"/>
              <a:t>Market</a:t>
            </a:r>
            <a:r>
              <a:rPr spc="-35" dirty="0"/>
              <a:t> </a:t>
            </a:r>
            <a:r>
              <a:rPr spc="-10" dirty="0"/>
              <a:t>conditions</a:t>
            </a:r>
            <a:endParaRPr sz="215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  <a:spcBef>
                <a:spcPts val="610"/>
              </a:spcBef>
            </a:pPr>
            <a:r>
              <a:rPr sz="2150" b="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b="0" spc="-2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b="0" dirty="0">
                <a:latin typeface="Calibri"/>
                <a:cs typeface="Calibri"/>
              </a:rPr>
              <a:t>Market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positioning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and</a:t>
            </a:r>
            <a:r>
              <a:rPr b="0" spc="-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brand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strategy</a:t>
            </a:r>
            <a:endParaRPr sz="2150">
              <a:latin typeface="Calibri"/>
              <a:cs typeface="Calibri"/>
            </a:endParaRPr>
          </a:p>
          <a:p>
            <a:pPr marL="650875" marR="128905" indent="-181610">
              <a:lnSpc>
                <a:spcPct val="113999"/>
              </a:lnSpc>
              <a:spcBef>
                <a:spcPts val="250"/>
              </a:spcBef>
            </a:pPr>
            <a:r>
              <a:rPr sz="2150" b="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b="0" spc="2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b="0" spc="-20" dirty="0">
                <a:latin typeface="Calibri"/>
                <a:cs typeface="Calibri"/>
              </a:rPr>
              <a:t>Trading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environment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and</a:t>
            </a:r>
            <a:r>
              <a:rPr b="0" spc="-1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local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competition </a:t>
            </a:r>
            <a:r>
              <a:rPr b="0" dirty="0">
                <a:latin typeface="Calibri"/>
                <a:cs typeface="Calibri"/>
              </a:rPr>
              <a:t>(strong</a:t>
            </a:r>
            <a:r>
              <a:rPr b="0" spc="-7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national</a:t>
            </a:r>
            <a:r>
              <a:rPr b="0" spc="-8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brands)</a:t>
            </a:r>
            <a:endParaRPr sz="215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685"/>
              </a:spcBef>
            </a:pPr>
            <a:r>
              <a:rPr sz="2150" b="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b="0" spc="-2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b="0" dirty="0">
                <a:latin typeface="Calibri"/>
                <a:cs typeface="Calibri"/>
              </a:rPr>
              <a:t>Consumer</a:t>
            </a:r>
            <a:r>
              <a:rPr b="0" spc="-5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preferences</a:t>
            </a:r>
            <a:r>
              <a:rPr b="0" spc="-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(brand</a:t>
            </a:r>
            <a:r>
              <a:rPr b="0" spc="-4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recognition)</a:t>
            </a:r>
            <a:endParaRPr sz="21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sz="2150" b="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b="0" spc="7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dirty="0"/>
              <a:t>Demand</a:t>
            </a:r>
            <a:r>
              <a:rPr spc="-30" dirty="0"/>
              <a:t> </a:t>
            </a:r>
            <a:r>
              <a:rPr spc="-10" dirty="0"/>
              <a:t>conditions</a:t>
            </a:r>
            <a:endParaRPr sz="215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  <a:spcBef>
                <a:spcPts val="610"/>
              </a:spcBef>
            </a:pPr>
            <a:r>
              <a:rPr sz="2150" b="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b="0" spc="-2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b="0" spc="-10" dirty="0">
                <a:latin typeface="Calibri"/>
                <a:cs typeface="Calibri"/>
              </a:rPr>
              <a:t>Volume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discounts</a:t>
            </a:r>
            <a:r>
              <a:rPr b="0" spc="-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for</a:t>
            </a:r>
            <a:r>
              <a:rPr b="0" spc="-5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large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orders</a:t>
            </a:r>
            <a:endParaRPr sz="215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615"/>
              </a:spcBef>
            </a:pPr>
            <a:r>
              <a:rPr sz="2150" b="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b="0" spc="-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b="0" dirty="0">
                <a:latin typeface="Calibri"/>
                <a:cs typeface="Calibri"/>
              </a:rPr>
              <a:t>Special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costs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for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specific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orders</a:t>
            </a:r>
            <a:endParaRPr sz="21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sz="2150" b="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b="0" spc="4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spc="-10" dirty="0"/>
              <a:t>Strategic</a:t>
            </a:r>
            <a:r>
              <a:rPr spc="-40" dirty="0"/>
              <a:t> </a:t>
            </a:r>
            <a:r>
              <a:rPr dirty="0"/>
              <a:t>or</a:t>
            </a:r>
            <a:r>
              <a:rPr spc="-25" dirty="0"/>
              <a:t> </a:t>
            </a:r>
            <a:r>
              <a:rPr dirty="0"/>
              <a:t>contractual</a:t>
            </a:r>
            <a:r>
              <a:rPr spc="-25" dirty="0"/>
              <a:t> </a:t>
            </a:r>
            <a:r>
              <a:rPr spc="-10" dirty="0"/>
              <a:t>reasons</a:t>
            </a:r>
            <a:endParaRPr sz="215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  <a:spcBef>
                <a:spcPts val="615"/>
              </a:spcBef>
            </a:pPr>
            <a:r>
              <a:rPr sz="2150" b="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b="0" spc="-10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b="0" spc="-10" dirty="0">
                <a:latin typeface="Calibri"/>
                <a:cs typeface="Calibri"/>
              </a:rPr>
              <a:t>Different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distributor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agreements</a:t>
            </a:r>
            <a:endParaRPr sz="215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610"/>
              </a:spcBef>
            </a:pPr>
            <a:r>
              <a:rPr sz="2150" b="0" dirty="0">
                <a:solidFill>
                  <a:srgbClr val="00B7F0"/>
                </a:solidFill>
                <a:latin typeface="Verdana"/>
                <a:cs typeface="Verdana"/>
              </a:rPr>
              <a:t>l</a:t>
            </a:r>
            <a:r>
              <a:rPr sz="2150" b="0" spc="45" dirty="0">
                <a:solidFill>
                  <a:srgbClr val="00B7F0"/>
                </a:solidFill>
                <a:latin typeface="Verdana"/>
                <a:cs typeface="Verdana"/>
              </a:rPr>
              <a:t> </a:t>
            </a:r>
            <a:r>
              <a:rPr b="0" dirty="0">
                <a:latin typeface="Calibri"/>
                <a:cs typeface="Calibri"/>
              </a:rPr>
              <a:t>Local </a:t>
            </a:r>
            <a:r>
              <a:rPr b="0" spc="-10" dirty="0">
                <a:latin typeface="Calibri"/>
                <a:cs typeface="Calibri"/>
              </a:rPr>
              <a:t>partnerships </a:t>
            </a:r>
            <a:r>
              <a:rPr b="0" dirty="0">
                <a:latin typeface="Calibri"/>
                <a:cs typeface="Calibri"/>
              </a:rPr>
              <a:t>or</a:t>
            </a:r>
            <a:r>
              <a:rPr b="0" spc="-10" dirty="0">
                <a:latin typeface="Calibri"/>
                <a:cs typeface="Calibri"/>
              </a:rPr>
              <a:t> government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incentives</a:t>
            </a:r>
            <a:endParaRPr sz="2150">
              <a:latin typeface="Calibri"/>
              <a:cs typeface="Calibri"/>
            </a:endParaRP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4001" rIns="0" bIns="0" rtlCol="0">
            <a:spAutoFit/>
          </a:bodyPr>
          <a:lstStyle/>
          <a:p>
            <a:pPr marL="124460">
              <a:lnSpc>
                <a:spcPct val="100000"/>
              </a:lnSpc>
              <a:spcBef>
                <a:spcPts val="95"/>
              </a:spcBef>
            </a:pPr>
            <a:r>
              <a:rPr sz="2800" spc="-105" dirty="0"/>
              <a:t>Legitimate</a:t>
            </a:r>
            <a:r>
              <a:rPr sz="2800" spc="-170" dirty="0"/>
              <a:t> </a:t>
            </a:r>
            <a:r>
              <a:rPr sz="2800" spc="-105" dirty="0"/>
              <a:t>reasons</a:t>
            </a:r>
            <a:r>
              <a:rPr sz="2800" spc="-180" dirty="0"/>
              <a:t> </a:t>
            </a:r>
            <a:r>
              <a:rPr sz="2800" spc="-85" dirty="0"/>
              <a:t>for</a:t>
            </a:r>
            <a:r>
              <a:rPr sz="2800" spc="-170" dirty="0"/>
              <a:t> </a:t>
            </a:r>
            <a:r>
              <a:rPr sz="2800" spc="-105" dirty="0"/>
              <a:t>supply</a:t>
            </a:r>
            <a:r>
              <a:rPr sz="2800" spc="-150" dirty="0"/>
              <a:t> </a:t>
            </a:r>
            <a:r>
              <a:rPr sz="2800" spc="-105" dirty="0"/>
              <a:t>variations</a:t>
            </a:r>
            <a:r>
              <a:rPr sz="2800" spc="-175" dirty="0"/>
              <a:t> </a:t>
            </a:r>
            <a:r>
              <a:rPr sz="2800" spc="-70" dirty="0"/>
              <a:t>in</a:t>
            </a:r>
            <a:r>
              <a:rPr sz="2800" spc="-165" dirty="0"/>
              <a:t> </a:t>
            </a:r>
            <a:r>
              <a:rPr sz="2800" spc="-90" dirty="0"/>
              <a:t>the</a:t>
            </a:r>
            <a:r>
              <a:rPr sz="2800" spc="-165" dirty="0"/>
              <a:t> </a:t>
            </a:r>
            <a:r>
              <a:rPr sz="2800" spc="-105" dirty="0"/>
              <a:t>Single</a:t>
            </a:r>
            <a:r>
              <a:rPr sz="2800" spc="-180" dirty="0"/>
              <a:t> </a:t>
            </a:r>
            <a:r>
              <a:rPr sz="2800" spc="-10" dirty="0"/>
              <a:t>Market</a:t>
            </a:r>
            <a:endParaRPr sz="280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6493285" y="4557657"/>
            <a:ext cx="11201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alibri"/>
                <a:cs typeface="Calibri"/>
              </a:rPr>
              <a:t>Conclusion</a:t>
            </a:r>
            <a:r>
              <a:rPr sz="1800" spc="-1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93285" y="1265817"/>
            <a:ext cx="5048250" cy="5237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0985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Retailers’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strategies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Retailers’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own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strategies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(incl. </a:t>
            </a:r>
            <a:r>
              <a:rPr sz="1800" dirty="0">
                <a:latin typeface="Calibri"/>
                <a:cs typeface="Calibri"/>
              </a:rPr>
              <a:t>private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labels,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franchise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structures,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store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formats) </a:t>
            </a:r>
            <a:r>
              <a:rPr sz="1800" dirty="0">
                <a:latin typeface="Calibri"/>
                <a:cs typeface="Calibri"/>
              </a:rPr>
              <a:t>have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significant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impact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product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assortment, </a:t>
            </a:r>
            <a:r>
              <a:rPr sz="1800" dirty="0">
                <a:latin typeface="Calibri"/>
                <a:cs typeface="Calibri"/>
              </a:rPr>
              <a:t>availability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pricing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—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factors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often </a:t>
            </a:r>
            <a:r>
              <a:rPr sz="1800" dirty="0">
                <a:latin typeface="Calibri"/>
                <a:cs typeface="Calibri"/>
              </a:rPr>
              <a:t>mistakenly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attributed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solely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manufacturers.</a:t>
            </a:r>
            <a:endParaRPr sz="1800">
              <a:latin typeface="Calibri"/>
              <a:cs typeface="Calibri"/>
            </a:endParaRPr>
          </a:p>
          <a:p>
            <a:pPr marL="12700" marR="119380">
              <a:lnSpc>
                <a:spcPct val="100000"/>
              </a:lnSpc>
              <a:spcBef>
                <a:spcPts val="2160"/>
              </a:spcBef>
            </a:pPr>
            <a:r>
              <a:rPr sz="1800" b="1" dirty="0">
                <a:latin typeface="Calibri"/>
                <a:cs typeface="Calibri"/>
              </a:rPr>
              <a:t>Price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variations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≠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“TSCs”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Differences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final </a:t>
            </a:r>
            <a:r>
              <a:rPr sz="1800" dirty="0">
                <a:latin typeface="Calibri"/>
                <a:cs typeface="Calibri"/>
              </a:rPr>
              <a:t>consumer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prices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reflect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multiple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factors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(taxes, </a:t>
            </a:r>
            <a:r>
              <a:rPr sz="1800" dirty="0">
                <a:latin typeface="Calibri"/>
                <a:cs typeface="Calibri"/>
              </a:rPr>
              <a:t>logistics,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volumes,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competition,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etc</a:t>
            </a:r>
            <a:r>
              <a:rPr sz="1800" dirty="0">
                <a:latin typeface="Calibri"/>
                <a:cs typeface="Calibri"/>
              </a:rPr>
              <a:t>.),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many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which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outside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manufacturers’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control.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Consumer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prices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set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retailers,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</a:t>
            </a:r>
            <a:r>
              <a:rPr sz="1800" spc="-10" dirty="0">
                <a:latin typeface="Calibri"/>
                <a:cs typeface="Calibri"/>
              </a:rPr>
              <a:t> manufacturers.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20"/>
              </a:spcBef>
            </a:pPr>
            <a:endParaRPr sz="1800">
              <a:latin typeface="Calibri"/>
              <a:cs typeface="Calibri"/>
            </a:endParaRPr>
          </a:p>
          <a:p>
            <a:pPr marL="299085" marR="73660" indent="-287020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There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many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possible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legitimate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reasons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for </a:t>
            </a:r>
            <a:r>
              <a:rPr sz="1800" dirty="0">
                <a:latin typeface="Calibri"/>
                <a:cs typeface="Calibri"/>
              </a:rPr>
              <a:t>market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variations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(legal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requirements,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innovation, </a:t>
            </a:r>
            <a:r>
              <a:rPr sz="1800" dirty="0">
                <a:latin typeface="Calibri"/>
                <a:cs typeface="Calibri"/>
              </a:rPr>
              <a:t>consumer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preferences).</a:t>
            </a:r>
            <a:endParaRPr sz="1800">
              <a:latin typeface="Calibri"/>
              <a:cs typeface="Calibri"/>
            </a:endParaRPr>
          </a:p>
          <a:p>
            <a:pPr marL="299085" marR="5080" indent="-287020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Avoid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conflating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routine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commercial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practices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with </a:t>
            </a:r>
            <a:r>
              <a:rPr sz="1800" spc="-10" dirty="0">
                <a:latin typeface="Calibri"/>
                <a:cs typeface="Calibri"/>
              </a:rPr>
              <a:t>“constraints”.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If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doubt,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contact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competition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authorities.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9295" y="1265817"/>
            <a:ext cx="5243195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6364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Consumer</a:t>
            </a:r>
            <a:r>
              <a:rPr sz="1800" b="1" spc="-6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focus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Branded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goods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manufacturers </a:t>
            </a:r>
            <a:r>
              <a:rPr sz="1800" dirty="0">
                <a:latin typeface="Calibri"/>
                <a:cs typeface="Calibri"/>
              </a:rPr>
              <a:t>prioritise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consumer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needs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adapt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their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products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to </a:t>
            </a:r>
            <a:r>
              <a:rPr sz="1800" dirty="0">
                <a:latin typeface="Calibri"/>
                <a:cs typeface="Calibri"/>
              </a:rPr>
              <a:t>local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laws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preferences.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Compliance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with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national </a:t>
            </a:r>
            <a:r>
              <a:rPr sz="1800" dirty="0">
                <a:latin typeface="Calibri"/>
                <a:cs typeface="Calibri"/>
              </a:rPr>
              <a:t>regulations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</a:t>
            </a:r>
            <a:r>
              <a:rPr sz="1800" i="1" dirty="0">
                <a:latin typeface="Calibri"/>
                <a:cs typeface="Calibri"/>
              </a:rPr>
              <a:t>e.g.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labelling)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should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never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seen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a </a:t>
            </a:r>
            <a:r>
              <a:rPr sz="1800" dirty="0">
                <a:latin typeface="Calibri"/>
                <a:cs typeface="Calibri"/>
              </a:rPr>
              <a:t>“restriction”,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“constraint”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“imposition”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suppliers.</a:t>
            </a:r>
            <a:endParaRPr sz="1800">
              <a:latin typeface="Calibri"/>
              <a:cs typeface="Calibri"/>
            </a:endParaRPr>
          </a:p>
          <a:p>
            <a:pPr marL="12700" marR="184150">
              <a:lnSpc>
                <a:spcPct val="100000"/>
              </a:lnSpc>
              <a:spcBef>
                <a:spcPts val="2160"/>
              </a:spcBef>
            </a:pPr>
            <a:r>
              <a:rPr sz="1800" b="1" dirty="0">
                <a:latin typeface="Calibri"/>
                <a:cs typeface="Calibri"/>
              </a:rPr>
              <a:t>Definition</a:t>
            </a:r>
            <a:r>
              <a:rPr sz="1800" b="1" spc="-8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matters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So-</a:t>
            </a:r>
            <a:r>
              <a:rPr sz="1800" dirty="0">
                <a:latin typeface="Calibri"/>
                <a:cs typeface="Calibri"/>
              </a:rPr>
              <a:t>called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“TSCs”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(territorial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supply </a:t>
            </a:r>
            <a:r>
              <a:rPr sz="1800" dirty="0">
                <a:latin typeface="Calibri"/>
                <a:cs typeface="Calibri"/>
              </a:rPr>
              <a:t>constraints)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often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portrayed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“impositions”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or </a:t>
            </a:r>
            <a:r>
              <a:rPr sz="1800" dirty="0">
                <a:latin typeface="Calibri"/>
                <a:cs typeface="Calibri"/>
              </a:rPr>
              <a:t>“restrictions”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suppliers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retailers.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However, </a:t>
            </a:r>
            <a:r>
              <a:rPr sz="1800" dirty="0">
                <a:latin typeface="Calibri"/>
                <a:cs typeface="Calibri"/>
              </a:rPr>
              <a:t>neither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legitimate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product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differentiation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nor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local </a:t>
            </a:r>
            <a:r>
              <a:rPr sz="1800" dirty="0">
                <a:latin typeface="Calibri"/>
                <a:cs typeface="Calibri"/>
              </a:rPr>
              <a:t>compliance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“restriction”.</a:t>
            </a:r>
            <a:endParaRPr sz="1800">
              <a:latin typeface="Calibri"/>
              <a:cs typeface="Calibri"/>
            </a:endParaRPr>
          </a:p>
          <a:p>
            <a:pPr marL="12700" marR="5080" indent="-635">
              <a:lnSpc>
                <a:spcPct val="100000"/>
              </a:lnSpc>
              <a:spcBef>
                <a:spcPts val="2160"/>
              </a:spcBef>
            </a:pPr>
            <a:r>
              <a:rPr sz="1800" b="1" spc="-10" dirty="0">
                <a:latin typeface="Calibri"/>
                <a:cs typeface="Calibri"/>
              </a:rPr>
              <a:t>Facts-</a:t>
            </a:r>
            <a:r>
              <a:rPr sz="1800" b="1" dirty="0">
                <a:latin typeface="Calibri"/>
                <a:cs typeface="Calibri"/>
              </a:rPr>
              <a:t>based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analysis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assessment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must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based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on </a:t>
            </a:r>
            <a:r>
              <a:rPr sz="1800" dirty="0">
                <a:latin typeface="Calibri"/>
                <a:cs typeface="Calibri"/>
              </a:rPr>
              <a:t>robust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data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</a:t>
            </a:r>
            <a:r>
              <a:rPr sz="1800" i="1" dirty="0">
                <a:latin typeface="Calibri"/>
                <a:cs typeface="Calibri"/>
              </a:rPr>
              <a:t>e.g.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market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context,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cost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structures, </a:t>
            </a:r>
            <a:r>
              <a:rPr sz="1800" dirty="0">
                <a:latin typeface="Calibri"/>
                <a:cs typeface="Calibri"/>
              </a:rPr>
              <a:t>competitive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dynamics).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There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conclusive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evidence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widespread,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supplier-</a:t>
            </a:r>
            <a:r>
              <a:rPr sz="1800" dirty="0">
                <a:latin typeface="Calibri"/>
                <a:cs typeface="Calibri"/>
              </a:rPr>
              <a:t>imposed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restrictions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EU </a:t>
            </a:r>
            <a:r>
              <a:rPr sz="1800" dirty="0">
                <a:latin typeface="Calibri"/>
                <a:cs typeface="Calibri"/>
              </a:rPr>
              <a:t>Single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Market.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claims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about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specific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cases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must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be </a:t>
            </a:r>
            <a:r>
              <a:rPr sz="1800" spc="-10" dirty="0">
                <a:latin typeface="Calibri"/>
                <a:cs typeface="Calibri"/>
              </a:rPr>
              <a:t>evidence-</a:t>
            </a:r>
            <a:r>
              <a:rPr sz="1800" dirty="0">
                <a:latin typeface="Calibri"/>
                <a:cs typeface="Calibri"/>
              </a:rPr>
              <a:t>based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rooted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verifiable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data.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4030979" cy="6858000"/>
            </a:xfrm>
            <a:custGeom>
              <a:avLst/>
              <a:gdLst/>
              <a:ahLst/>
              <a:cxnLst/>
              <a:rect l="l" t="t" r="r" b="b"/>
              <a:pathLst>
                <a:path w="4030979" h="6858000">
                  <a:moveTo>
                    <a:pt x="0" y="6858000"/>
                  </a:moveTo>
                  <a:lnTo>
                    <a:pt x="4030979" y="6858000"/>
                  </a:lnTo>
                  <a:lnTo>
                    <a:pt x="4030979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00B7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030979" y="0"/>
              <a:ext cx="8161020" cy="6858000"/>
            </a:xfrm>
            <a:custGeom>
              <a:avLst/>
              <a:gdLst/>
              <a:ahLst/>
              <a:cxnLst/>
              <a:rect l="l" t="t" r="r" b="b"/>
              <a:pathLst>
                <a:path w="8161020" h="6858000">
                  <a:moveTo>
                    <a:pt x="816102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8161020" y="6858000"/>
                  </a:lnTo>
                  <a:lnTo>
                    <a:pt x="81610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67924" y="595896"/>
              <a:ext cx="8119858" cy="598930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026408" y="754380"/>
              <a:ext cx="7480300" cy="5349240"/>
            </a:xfrm>
            <a:custGeom>
              <a:avLst/>
              <a:gdLst/>
              <a:ahLst/>
              <a:cxnLst/>
              <a:rect l="l" t="t" r="r" b="b"/>
              <a:pathLst>
                <a:path w="7480300" h="5349240">
                  <a:moveTo>
                    <a:pt x="7479792" y="0"/>
                  </a:moveTo>
                  <a:lnTo>
                    <a:pt x="0" y="0"/>
                  </a:lnTo>
                  <a:lnTo>
                    <a:pt x="0" y="5349240"/>
                  </a:lnTo>
                  <a:lnTo>
                    <a:pt x="7479792" y="5349240"/>
                  </a:lnTo>
                  <a:lnTo>
                    <a:pt x="74797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>
              <a:hlinkClick r:id="rId3"/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363200" y="5484876"/>
              <a:ext cx="457199" cy="457199"/>
            </a:xfrm>
            <a:prstGeom prst="rect">
              <a:avLst/>
            </a:prstGeom>
          </p:spPr>
        </p:pic>
        <p:pic>
          <p:nvPicPr>
            <p:cNvPr id="8" name="object 8">
              <a:hlinkClick r:id="rId5"/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905744" y="5579364"/>
              <a:ext cx="268223" cy="266699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974285" y="1148062"/>
            <a:ext cx="247142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10" dirty="0">
                <a:latin typeface="Calibri"/>
                <a:cs typeface="Calibri"/>
              </a:rPr>
              <a:t>Contact</a:t>
            </a:r>
            <a:endParaRPr sz="6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31212" y="3384480"/>
            <a:ext cx="3061335" cy="68389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390"/>
              </a:spcBef>
            </a:pP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Avenue</a:t>
            </a:r>
            <a:r>
              <a:rPr sz="1600" spc="-10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de</a:t>
            </a:r>
            <a:r>
              <a:rPr sz="1600" spc="-25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Gaulois</a:t>
            </a:r>
            <a:r>
              <a:rPr sz="1600" spc="-30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9</a:t>
            </a:r>
            <a:r>
              <a:rPr sz="1600" spc="-35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E51"/>
                </a:solidFill>
                <a:latin typeface="Calibri"/>
                <a:cs typeface="Calibri"/>
              </a:rPr>
              <a:t>B-</a:t>
            </a: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1040</a:t>
            </a:r>
            <a:r>
              <a:rPr sz="1600" spc="15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E51"/>
                </a:solidFill>
                <a:latin typeface="Calibri"/>
                <a:cs typeface="Calibri"/>
              </a:rPr>
              <a:t>Brussels </a:t>
            </a: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Belgium</a:t>
            </a:r>
            <a:r>
              <a:rPr sz="1600" spc="-50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EU</a:t>
            </a:r>
            <a:r>
              <a:rPr sz="1600" spc="-35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Transparency</a:t>
            </a:r>
            <a:r>
              <a:rPr sz="1600" spc="-35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464E51"/>
                </a:solidFill>
                <a:latin typeface="Calibri"/>
                <a:cs typeface="Calibri"/>
              </a:rPr>
              <a:t>register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630"/>
              </a:lnSpc>
            </a:pP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ID</a:t>
            </a:r>
            <a:r>
              <a:rPr sz="1600" spc="-5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no.:</a:t>
            </a:r>
            <a:r>
              <a:rPr sz="1600" spc="-10" dirty="0">
                <a:solidFill>
                  <a:srgbClr val="464E51"/>
                </a:solidFill>
                <a:latin typeface="Calibri"/>
                <a:cs typeface="Calibri"/>
              </a:rPr>
              <a:t> 1074382679-</a:t>
            </a:r>
            <a:r>
              <a:rPr sz="1600" spc="-25" dirty="0">
                <a:solidFill>
                  <a:srgbClr val="464E51"/>
                </a:solidFill>
                <a:latin typeface="Calibri"/>
                <a:cs typeface="Calibri"/>
              </a:rPr>
              <a:t>01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31212" y="4671777"/>
            <a:ext cx="2117725" cy="68326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259715">
              <a:lnSpc>
                <a:spcPts val="1630"/>
              </a:lnSpc>
              <a:spcBef>
                <a:spcPts val="390"/>
              </a:spcBef>
            </a:pP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Website:</a:t>
            </a:r>
            <a:r>
              <a:rPr sz="1600" spc="-40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u="sng" spc="-10" dirty="0">
                <a:solidFill>
                  <a:srgbClr val="00B7F0"/>
                </a:solidFill>
                <a:uFill>
                  <a:solidFill>
                    <a:srgbClr val="00B7F0"/>
                  </a:solidFill>
                </a:uFill>
                <a:latin typeface="Calibri"/>
                <a:cs typeface="Calibri"/>
                <a:hlinkClick r:id="rId7"/>
              </a:rPr>
              <a:t>www.aim.be</a:t>
            </a:r>
            <a:r>
              <a:rPr sz="1600" u="none" spc="-10" dirty="0">
                <a:solidFill>
                  <a:srgbClr val="00B7F0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464E51"/>
                </a:solidFill>
                <a:latin typeface="Calibri"/>
                <a:cs typeface="Calibri"/>
              </a:rPr>
              <a:t>Tel:</a:t>
            </a:r>
            <a:r>
              <a:rPr sz="1600" u="none" spc="-30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464E51"/>
                </a:solidFill>
                <a:latin typeface="Calibri"/>
                <a:cs typeface="Calibri"/>
              </a:rPr>
              <a:t>+32</a:t>
            </a:r>
            <a:r>
              <a:rPr sz="1600" u="none" spc="-10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464E51"/>
                </a:solidFill>
                <a:latin typeface="Calibri"/>
                <a:cs typeface="Calibri"/>
              </a:rPr>
              <a:t>2</a:t>
            </a:r>
            <a:r>
              <a:rPr sz="1600" u="none" spc="-15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464E51"/>
                </a:solidFill>
                <a:latin typeface="Calibri"/>
                <a:cs typeface="Calibri"/>
              </a:rPr>
              <a:t>736</a:t>
            </a:r>
            <a:r>
              <a:rPr sz="1600" u="none" spc="5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u="none" dirty="0">
                <a:solidFill>
                  <a:srgbClr val="464E51"/>
                </a:solidFill>
                <a:latin typeface="Calibri"/>
                <a:cs typeface="Calibri"/>
              </a:rPr>
              <a:t>03</a:t>
            </a:r>
            <a:r>
              <a:rPr sz="1600" u="none" spc="-15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u="none" spc="-25" dirty="0">
                <a:solidFill>
                  <a:srgbClr val="464E51"/>
                </a:solidFill>
                <a:latin typeface="Calibri"/>
                <a:cs typeface="Calibri"/>
              </a:rPr>
              <a:t>05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ts val="1625"/>
              </a:lnSpc>
            </a:pPr>
            <a:r>
              <a:rPr sz="1600" dirty="0">
                <a:solidFill>
                  <a:srgbClr val="464E51"/>
                </a:solidFill>
                <a:latin typeface="Calibri"/>
                <a:cs typeface="Calibri"/>
              </a:rPr>
              <a:t>Email:</a:t>
            </a:r>
            <a:r>
              <a:rPr sz="1600" spc="-50" dirty="0">
                <a:solidFill>
                  <a:srgbClr val="464E51"/>
                </a:solidFill>
                <a:latin typeface="Calibri"/>
                <a:cs typeface="Calibri"/>
              </a:rPr>
              <a:t> </a:t>
            </a:r>
            <a:r>
              <a:rPr sz="1600" u="sng" spc="-10" dirty="0">
                <a:solidFill>
                  <a:srgbClr val="00B7F0"/>
                </a:solidFill>
                <a:uFill>
                  <a:solidFill>
                    <a:srgbClr val="00B7F0"/>
                  </a:solidFill>
                </a:uFill>
                <a:latin typeface="Calibri"/>
                <a:cs typeface="Calibri"/>
                <a:hlinkClick r:id="rId8"/>
              </a:rPr>
              <a:t>brandaim@aim.be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24414" y="2399790"/>
            <a:ext cx="44570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42644" algn="l"/>
              </a:tabLst>
            </a:pPr>
            <a:r>
              <a:rPr sz="2400" b="1" dirty="0">
                <a:solidFill>
                  <a:srgbClr val="00B7F0"/>
                </a:solidFill>
                <a:latin typeface="Calibri"/>
                <a:cs typeface="Calibri"/>
              </a:rPr>
              <a:t>AIM</a:t>
            </a:r>
            <a:r>
              <a:rPr sz="2400" b="1" spc="-10" dirty="0">
                <a:solidFill>
                  <a:srgbClr val="00B7F0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solidFill>
                  <a:srgbClr val="00B7F0"/>
                </a:solidFill>
                <a:latin typeface="Calibri"/>
                <a:cs typeface="Calibri"/>
              </a:rPr>
              <a:t>-</a:t>
            </a:r>
            <a:r>
              <a:rPr sz="2400" dirty="0">
                <a:solidFill>
                  <a:srgbClr val="00B7F0"/>
                </a:solidFill>
                <a:latin typeface="Calibri"/>
                <a:cs typeface="Calibri"/>
              </a:rPr>
              <a:t>	European</a:t>
            </a:r>
            <a:r>
              <a:rPr sz="2400" spc="-65" dirty="0">
                <a:solidFill>
                  <a:srgbClr val="00B7F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B7F0"/>
                </a:solidFill>
                <a:latin typeface="Calibri"/>
                <a:cs typeface="Calibri"/>
              </a:rPr>
              <a:t>Brands</a:t>
            </a:r>
            <a:r>
              <a:rPr sz="2400" spc="-75" dirty="0">
                <a:solidFill>
                  <a:srgbClr val="00B7F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B7F0"/>
                </a:solidFill>
                <a:latin typeface="Calibri"/>
                <a:cs typeface="Calibri"/>
              </a:rPr>
              <a:t>Association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33044" y="2201989"/>
            <a:ext cx="10948670" cy="3322954"/>
            <a:chOff x="733044" y="2201989"/>
            <a:chExt cx="10948670" cy="3322954"/>
          </a:xfrm>
        </p:grpSpPr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059679" y="4677155"/>
              <a:ext cx="739127" cy="73913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059680" y="3387851"/>
              <a:ext cx="739126" cy="736091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6251447" y="3278123"/>
              <a:ext cx="0" cy="955675"/>
            </a:xfrm>
            <a:custGeom>
              <a:avLst/>
              <a:gdLst/>
              <a:ahLst/>
              <a:cxnLst/>
              <a:rect l="l" t="t" r="r" b="b"/>
              <a:pathLst>
                <a:path h="955675">
                  <a:moveTo>
                    <a:pt x="0" y="0"/>
                  </a:moveTo>
                  <a:lnTo>
                    <a:pt x="0" y="955675"/>
                  </a:lnTo>
                </a:path>
              </a:pathLst>
            </a:custGeom>
            <a:ln w="57150">
              <a:solidFill>
                <a:srgbClr val="00B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251447" y="4568951"/>
              <a:ext cx="0" cy="955675"/>
            </a:xfrm>
            <a:custGeom>
              <a:avLst/>
              <a:gdLst/>
              <a:ahLst/>
              <a:cxnLst/>
              <a:rect l="l" t="t" r="r" b="b"/>
              <a:pathLst>
                <a:path h="955675">
                  <a:moveTo>
                    <a:pt x="0" y="0"/>
                  </a:moveTo>
                  <a:lnTo>
                    <a:pt x="0" y="955675"/>
                  </a:lnTo>
                </a:path>
              </a:pathLst>
            </a:custGeom>
            <a:ln w="57150">
              <a:solidFill>
                <a:srgbClr val="00B7F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882896" y="2206751"/>
              <a:ext cx="5397500" cy="0"/>
            </a:xfrm>
            <a:custGeom>
              <a:avLst/>
              <a:gdLst/>
              <a:ahLst/>
              <a:cxnLst/>
              <a:rect l="l" t="t" r="r" b="b"/>
              <a:pathLst>
                <a:path w="5397500">
                  <a:moveTo>
                    <a:pt x="0" y="0"/>
                  </a:moveTo>
                  <a:lnTo>
                    <a:pt x="5397195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882896" y="3025139"/>
              <a:ext cx="5321300" cy="0"/>
            </a:xfrm>
            <a:custGeom>
              <a:avLst/>
              <a:gdLst/>
              <a:ahLst/>
              <a:cxnLst/>
              <a:rect l="l" t="t" r="r" b="b"/>
              <a:pathLst>
                <a:path w="5321300">
                  <a:moveTo>
                    <a:pt x="0" y="0"/>
                  </a:moveTo>
                  <a:lnTo>
                    <a:pt x="5320995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402324" y="3695699"/>
              <a:ext cx="83820" cy="1412875"/>
            </a:xfrm>
            <a:custGeom>
              <a:avLst/>
              <a:gdLst/>
              <a:ahLst/>
              <a:cxnLst/>
              <a:rect l="l" t="t" r="r" b="b"/>
              <a:pathLst>
                <a:path w="83820" h="1412875">
                  <a:moveTo>
                    <a:pt x="83820" y="1351026"/>
                  </a:moveTo>
                  <a:lnTo>
                    <a:pt x="0" y="1289304"/>
                  </a:lnTo>
                  <a:lnTo>
                    <a:pt x="0" y="1412748"/>
                  </a:lnTo>
                  <a:lnTo>
                    <a:pt x="83820" y="1351026"/>
                  </a:lnTo>
                  <a:close/>
                </a:path>
                <a:path w="83820" h="1412875">
                  <a:moveTo>
                    <a:pt x="83820" y="60198"/>
                  </a:moveTo>
                  <a:lnTo>
                    <a:pt x="0" y="0"/>
                  </a:lnTo>
                  <a:lnTo>
                    <a:pt x="0" y="120396"/>
                  </a:lnTo>
                  <a:lnTo>
                    <a:pt x="83820" y="60198"/>
                  </a:lnTo>
                  <a:close/>
                </a:path>
              </a:pathLst>
            </a:custGeom>
            <a:solidFill>
              <a:srgbClr val="00B7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33044" y="2828543"/>
              <a:ext cx="2668523" cy="1200899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724388" y="2519171"/>
              <a:ext cx="957071" cy="1895855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0892027" y="2648711"/>
              <a:ext cx="622300" cy="1560830"/>
            </a:xfrm>
            <a:custGeom>
              <a:avLst/>
              <a:gdLst/>
              <a:ahLst/>
              <a:cxnLst/>
              <a:rect l="l" t="t" r="r" b="b"/>
              <a:pathLst>
                <a:path w="622300" h="1560829">
                  <a:moveTo>
                    <a:pt x="621792" y="0"/>
                  </a:moveTo>
                  <a:lnTo>
                    <a:pt x="579220" y="1800"/>
                  </a:lnTo>
                  <a:lnTo>
                    <a:pt x="537418" y="7123"/>
                  </a:lnTo>
                  <a:lnTo>
                    <a:pt x="496478" y="15852"/>
                  </a:lnTo>
                  <a:lnTo>
                    <a:pt x="456494" y="27872"/>
                  </a:lnTo>
                  <a:lnTo>
                    <a:pt x="417557" y="43067"/>
                  </a:lnTo>
                  <a:lnTo>
                    <a:pt x="379761" y="61319"/>
                  </a:lnTo>
                  <a:lnTo>
                    <a:pt x="343198" y="82513"/>
                  </a:lnTo>
                  <a:lnTo>
                    <a:pt x="307960" y="106533"/>
                  </a:lnTo>
                  <a:lnTo>
                    <a:pt x="274141" y="133262"/>
                  </a:lnTo>
                  <a:lnTo>
                    <a:pt x="241832" y="162584"/>
                  </a:lnTo>
                  <a:lnTo>
                    <a:pt x="211127" y="194383"/>
                  </a:lnTo>
                  <a:lnTo>
                    <a:pt x="182118" y="228542"/>
                  </a:lnTo>
                  <a:lnTo>
                    <a:pt x="154897" y="264946"/>
                  </a:lnTo>
                  <a:lnTo>
                    <a:pt x="129557" y="303479"/>
                  </a:lnTo>
                  <a:lnTo>
                    <a:pt x="106191" y="344023"/>
                  </a:lnTo>
                  <a:lnTo>
                    <a:pt x="84892" y="386463"/>
                  </a:lnTo>
                  <a:lnTo>
                    <a:pt x="65752" y="430683"/>
                  </a:lnTo>
                  <a:lnTo>
                    <a:pt x="48863" y="476566"/>
                  </a:lnTo>
                  <a:lnTo>
                    <a:pt x="34318" y="523996"/>
                  </a:lnTo>
                  <a:lnTo>
                    <a:pt x="22210" y="572858"/>
                  </a:lnTo>
                  <a:lnTo>
                    <a:pt x="12632" y="623034"/>
                  </a:lnTo>
                  <a:lnTo>
                    <a:pt x="5676" y="674408"/>
                  </a:lnTo>
                  <a:lnTo>
                    <a:pt x="1434" y="726865"/>
                  </a:lnTo>
                  <a:lnTo>
                    <a:pt x="0" y="780288"/>
                  </a:lnTo>
                  <a:lnTo>
                    <a:pt x="1434" y="833710"/>
                  </a:lnTo>
                  <a:lnTo>
                    <a:pt x="5676" y="886167"/>
                  </a:lnTo>
                  <a:lnTo>
                    <a:pt x="12632" y="937541"/>
                  </a:lnTo>
                  <a:lnTo>
                    <a:pt x="22210" y="987717"/>
                  </a:lnTo>
                  <a:lnTo>
                    <a:pt x="34318" y="1036579"/>
                  </a:lnTo>
                  <a:lnTo>
                    <a:pt x="48863" y="1084009"/>
                  </a:lnTo>
                  <a:lnTo>
                    <a:pt x="65752" y="1129892"/>
                  </a:lnTo>
                  <a:lnTo>
                    <a:pt x="84892" y="1174112"/>
                  </a:lnTo>
                  <a:lnTo>
                    <a:pt x="106191" y="1216552"/>
                  </a:lnTo>
                  <a:lnTo>
                    <a:pt x="129557" y="1257096"/>
                  </a:lnTo>
                  <a:lnTo>
                    <a:pt x="154897" y="1295629"/>
                  </a:lnTo>
                  <a:lnTo>
                    <a:pt x="182118" y="1332033"/>
                  </a:lnTo>
                  <a:lnTo>
                    <a:pt x="211127" y="1366192"/>
                  </a:lnTo>
                  <a:lnTo>
                    <a:pt x="241832" y="1397991"/>
                  </a:lnTo>
                  <a:lnTo>
                    <a:pt x="274141" y="1427313"/>
                  </a:lnTo>
                  <a:lnTo>
                    <a:pt x="307960" y="1454042"/>
                  </a:lnTo>
                  <a:lnTo>
                    <a:pt x="343198" y="1478062"/>
                  </a:lnTo>
                  <a:lnTo>
                    <a:pt x="379761" y="1499256"/>
                  </a:lnTo>
                  <a:lnTo>
                    <a:pt x="417557" y="1517508"/>
                  </a:lnTo>
                  <a:lnTo>
                    <a:pt x="456494" y="1532703"/>
                  </a:lnTo>
                  <a:lnTo>
                    <a:pt x="496478" y="1544723"/>
                  </a:lnTo>
                  <a:lnTo>
                    <a:pt x="537418" y="1553452"/>
                  </a:lnTo>
                  <a:lnTo>
                    <a:pt x="579220" y="1558775"/>
                  </a:lnTo>
                  <a:lnTo>
                    <a:pt x="621792" y="1560576"/>
                  </a:lnTo>
                  <a:lnTo>
                    <a:pt x="621792" y="0"/>
                  </a:lnTo>
                  <a:close/>
                </a:path>
              </a:pathLst>
            </a:custGeom>
            <a:solidFill>
              <a:srgbClr val="00B7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1212070" y="3428999"/>
              <a:ext cx="301625" cy="0"/>
            </a:xfrm>
            <a:custGeom>
              <a:avLst/>
              <a:gdLst/>
              <a:ahLst/>
              <a:cxnLst/>
              <a:rect l="l" t="t" r="r" b="b"/>
              <a:pathLst>
                <a:path w="301625">
                  <a:moveTo>
                    <a:pt x="301269" y="0"/>
                  </a:moveTo>
                  <a:lnTo>
                    <a:pt x="0" y="0"/>
                  </a:lnTo>
                </a:path>
              </a:pathLst>
            </a:custGeom>
            <a:ln w="762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1212061" y="3295658"/>
              <a:ext cx="153035" cy="266700"/>
            </a:xfrm>
            <a:custGeom>
              <a:avLst/>
              <a:gdLst/>
              <a:ahLst/>
              <a:cxnLst/>
              <a:rect l="l" t="t" r="r" b="b"/>
              <a:pathLst>
                <a:path w="153034" h="266700">
                  <a:moveTo>
                    <a:pt x="152400" y="266700"/>
                  </a:moveTo>
                  <a:lnTo>
                    <a:pt x="0" y="133337"/>
                  </a:lnTo>
                  <a:lnTo>
                    <a:pt x="152412" y="0"/>
                  </a:lnTo>
                </a:path>
              </a:pathLst>
            </a:custGeom>
            <a:ln w="762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1376</Words>
  <Application>Microsoft Office PowerPoint</Application>
  <PresentationFormat>Widescreen</PresentationFormat>
  <Paragraphs>109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Office Theme</vt:lpstr>
      <vt:lpstr>PowerPoint Presentation</vt:lpstr>
      <vt:lpstr>Legal and economic context</vt:lpstr>
      <vt:lpstr>Key drivers of supply chain and retail market dynamics</vt:lpstr>
      <vt:lpstr>Examples of legitimate reasons why a supplier may not deal with a buyer</vt:lpstr>
      <vt:lpstr>Examples of legitimate reasons why product packaging and labelling may vary in the EU</vt:lpstr>
      <vt:lpstr>Examples of legitimate reasons why product prices may differ depending on their destination</vt:lpstr>
      <vt:lpstr>Legitimate reasons for supply variations in the Single Market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DATA POINTS FOR AIM MEMBER USE</dc:title>
  <dc:creator>Tiago Cascais</dc:creator>
  <cp:lastModifiedBy>Donata Cagnato - AIM</cp:lastModifiedBy>
  <cp:revision>1</cp:revision>
  <dcterms:created xsi:type="dcterms:W3CDTF">2025-05-09T17:55:12Z</dcterms:created>
  <dcterms:modified xsi:type="dcterms:W3CDTF">2025-05-09T18:30:02Z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0x01010010CBE1DEAABC3D49AA3CC9D135D8DE1A</vt:lpwstr>
  </property>
  <property fmtid="{D5CDD505-2E9C-101B-9397-08002B2CF9AE}" pid="3" name="Created">
    <vt:filetime>2025-04-23T00:00:00Z</vt:filetime>
  </property>
  <property fmtid="{D5CDD505-2E9C-101B-9397-08002B2CF9AE}" pid="4" name="Creator">
    <vt:lpwstr>Acrobat PDFMaker 24 for PowerPoint</vt:lpwstr>
  </property>
  <property fmtid="{D5CDD505-2E9C-101B-9397-08002B2CF9AE}" pid="5" name="LastSaved">
    <vt:filetime>2025-05-09T00:00:00Z</vt:filetime>
  </property>
  <property fmtid="{D5CDD505-2E9C-101B-9397-08002B2CF9AE}" pid="6" name="Producer">
    <vt:lpwstr>Adobe PDF Library 24.2.207</vt:lpwstr>
  </property>
</Properties>
</file>